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103812112" r:id="rId2"/>
    <p:sldId id="2103812111" r:id="rId3"/>
    <p:sldId id="1968" r:id="rId4"/>
    <p:sldId id="2103812107" r:id="rId5"/>
    <p:sldId id="409" r:id="rId6"/>
    <p:sldId id="415" r:id="rId7"/>
    <p:sldId id="390" r:id="rId8"/>
    <p:sldId id="275" r:id="rId9"/>
    <p:sldId id="272" r:id="rId10"/>
    <p:sldId id="2103812110"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257" r:id="rId24"/>
    <p:sldId id="317" r:id="rId25"/>
    <p:sldId id="324" r:id="rId26"/>
    <p:sldId id="327" r:id="rId27"/>
    <p:sldId id="318" r:id="rId28"/>
    <p:sldId id="329" r:id="rId29"/>
    <p:sldId id="332" r:id="rId30"/>
    <p:sldId id="331" r:id="rId31"/>
    <p:sldId id="333" r:id="rId32"/>
    <p:sldId id="330" r:id="rId33"/>
  </p:sldIdLst>
  <p:sldSz cx="12192000" cy="6858000"/>
  <p:notesSz cx="6858000" cy="12192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0"/>
    <p:restoredTop sz="94633"/>
  </p:normalViewPr>
  <p:slideViewPr>
    <p:cSldViewPr>
      <p:cViewPr varScale="1">
        <p:scale>
          <a:sx n="90" d="100"/>
          <a:sy n="90" d="100"/>
        </p:scale>
        <p:origin x="31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6" d="100"/>
        <a:sy n="7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pham\Desktop\Singularity\ContainerPerf.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SLES10-SP3 on SLES15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0597115849643796"/>
          <c:y val="0.14921776404061515"/>
          <c:w val="0.86788039241361414"/>
          <c:h val="0.55949803149606303"/>
        </c:manualLayout>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(Sheet2!$G$32,Sheet2!$I$32,Sheet2!$K$32)</c:f>
              <c:numCache>
                <c:formatCode>0.00</c:formatCode>
                <c:ptCount val="3"/>
                <c:pt idx="0">
                  <c:v>1</c:v>
                </c:pt>
                <c:pt idx="1">
                  <c:v>1</c:v>
                </c:pt>
                <c:pt idx="2">
                  <c:v>1</c:v>
                </c:pt>
              </c:numCache>
            </c:numRef>
          </c:val>
          <c:extLst>
            <c:ext xmlns:c16="http://schemas.microsoft.com/office/drawing/2014/chart" uri="{C3380CC4-5D6E-409C-BE32-E72D297353CC}">
              <c16:uniqueId val="{00000000-8070-4A3D-B76D-1F0FD1024C63}"/>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(Sheet2!$G$33,Sheet2!$I$33,Sheet2!$K$33)</c:f>
              <c:numCache>
                <c:formatCode>0.00</c:formatCode>
                <c:ptCount val="3"/>
                <c:pt idx="0">
                  <c:v>1.0579298530339916</c:v>
                </c:pt>
                <c:pt idx="1">
                  <c:v>0.99477096621158601</c:v>
                </c:pt>
                <c:pt idx="2">
                  <c:v>1.3088461538461535</c:v>
                </c:pt>
              </c:numCache>
            </c:numRef>
          </c:val>
          <c:extLst>
            <c:ext xmlns:c16="http://schemas.microsoft.com/office/drawing/2014/chart" uri="{C3380CC4-5D6E-409C-BE32-E72D297353CC}">
              <c16:uniqueId val="{00000001-8070-4A3D-B76D-1F0FD1024C63}"/>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(Sheet2!$G$34,Sheet2!$I$34,Sheet2!$K$34)</c:f>
              <c:numCache>
                <c:formatCode>0.00</c:formatCode>
                <c:ptCount val="3"/>
                <c:pt idx="0">
                  <c:v>1.0685761121988981</c:v>
                </c:pt>
                <c:pt idx="1">
                  <c:v>0.99679562796888577</c:v>
                </c:pt>
                <c:pt idx="2">
                  <c:v>1.64</c:v>
                </c:pt>
              </c:numCache>
            </c:numRef>
          </c:val>
          <c:extLst>
            <c:ext xmlns:c16="http://schemas.microsoft.com/office/drawing/2014/chart" uri="{C3380CC4-5D6E-409C-BE32-E72D297353CC}">
              <c16:uniqueId val="{00000002-8070-4A3D-B76D-1F0FD1024C63}"/>
            </c:ext>
          </c:extLst>
        </c:ser>
        <c:dLbls>
          <c:showLegendKey val="0"/>
          <c:showVal val="0"/>
          <c:showCatName val="0"/>
          <c:showSerName val="0"/>
          <c:showPercent val="0"/>
          <c:showBubbleSize val="0"/>
        </c:dLbls>
        <c:gapWidth val="219"/>
        <c:overlap val="-27"/>
        <c:axId val="629921472"/>
        <c:axId val="629916376"/>
      </c:barChart>
      <c:catAx>
        <c:axId val="62992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16376"/>
        <c:crosses val="autoZero"/>
        <c:auto val="1"/>
        <c:lblAlgn val="ctr"/>
        <c:lblOffset val="100"/>
        <c:noMultiLvlLbl val="0"/>
      </c:catAx>
      <c:valAx>
        <c:axId val="6299163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147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egendEntry>
        <c:idx val="2"/>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Entry>
      <c:layout>
        <c:manualLayout>
          <c:xMode val="edge"/>
          <c:yMode val="edge"/>
          <c:x val="0.19343315742953823"/>
          <c:y val="0.88474937024418188"/>
          <c:w val="0.61313333647135937"/>
          <c:h val="0.11525062975581814"/>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a:solidFill>
                  <a:sysClr val="windowText" lastClr="000000"/>
                </a:solidFill>
              </a:rPr>
              <a:t>SLES12-SP2 on SLES15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(Sheet2!$G$38,Sheet2!$I$38,Sheet2!$K$38)</c:f>
              <c:numCache>
                <c:formatCode>0.00</c:formatCode>
                <c:ptCount val="3"/>
                <c:pt idx="0">
                  <c:v>1</c:v>
                </c:pt>
                <c:pt idx="1">
                  <c:v>1</c:v>
                </c:pt>
                <c:pt idx="2">
                  <c:v>1</c:v>
                </c:pt>
              </c:numCache>
            </c:numRef>
          </c:val>
          <c:extLst>
            <c:ext xmlns:c16="http://schemas.microsoft.com/office/drawing/2014/chart" uri="{C3380CC4-5D6E-409C-BE32-E72D297353CC}">
              <c16:uniqueId val="{00000000-DB68-4BFA-A4A0-06579BF221C2}"/>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(Sheet2!$G$39,Sheet2!$I$39,Sheet2!$K$39)</c:f>
              <c:numCache>
                <c:formatCode>0.00</c:formatCode>
                <c:ptCount val="3"/>
                <c:pt idx="0">
                  <c:v>0.98763418942791126</c:v>
                </c:pt>
                <c:pt idx="1">
                  <c:v>0.98677930827704174</c:v>
                </c:pt>
                <c:pt idx="2">
                  <c:v>1.0153212867250585</c:v>
                </c:pt>
              </c:numCache>
            </c:numRef>
          </c:val>
          <c:extLst>
            <c:ext xmlns:c16="http://schemas.microsoft.com/office/drawing/2014/chart" uri="{C3380CC4-5D6E-409C-BE32-E72D297353CC}">
              <c16:uniqueId val="{00000001-DB68-4BFA-A4A0-06579BF221C2}"/>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(Sheet2!$G$40,Sheet2!$I$40,Sheet2!$K$40)</c:f>
              <c:numCache>
                <c:formatCode>0.00</c:formatCode>
                <c:ptCount val="3"/>
                <c:pt idx="0">
                  <c:v>0.99190246565371665</c:v>
                </c:pt>
                <c:pt idx="1">
                  <c:v>0.98804444570023875</c:v>
                </c:pt>
                <c:pt idx="2">
                  <c:v>1.2534073659174114</c:v>
                </c:pt>
              </c:numCache>
            </c:numRef>
          </c:val>
          <c:extLst>
            <c:ext xmlns:c16="http://schemas.microsoft.com/office/drawing/2014/chart" uri="{C3380CC4-5D6E-409C-BE32-E72D297353CC}">
              <c16:uniqueId val="{00000002-DB68-4BFA-A4A0-06579BF221C2}"/>
            </c:ext>
          </c:extLst>
        </c:ser>
        <c:dLbls>
          <c:showLegendKey val="0"/>
          <c:showVal val="0"/>
          <c:showCatName val="0"/>
          <c:showSerName val="0"/>
          <c:showPercent val="0"/>
          <c:showBubbleSize val="0"/>
        </c:dLbls>
        <c:gapWidth val="219"/>
        <c:overlap val="-27"/>
        <c:axId val="629921864"/>
        <c:axId val="629922256"/>
      </c:barChart>
      <c:catAx>
        <c:axId val="629921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2256"/>
        <c:crosses val="autoZero"/>
        <c:auto val="1"/>
        <c:lblAlgn val="ctr"/>
        <c:lblOffset val="100"/>
        <c:noMultiLvlLbl val="0"/>
      </c:catAx>
      <c:valAx>
        <c:axId val="6299222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1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050" dirty="0">
                <a:solidFill>
                  <a:sysClr val="windowText" lastClr="000000"/>
                </a:solidFill>
              </a:rPr>
              <a:t>SLES12-SP2</a:t>
            </a:r>
            <a:r>
              <a:rPr lang="en-US" sz="1100" dirty="0">
                <a:solidFill>
                  <a:sysClr val="windowText" lastClr="000000"/>
                </a:solidFill>
              </a:rPr>
              <a:t> on SLES12-SP2 Host</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(Sheet2!$G$35,Sheet2!$I$35,Sheet2!$K$35)</c:f>
              <c:numCache>
                <c:formatCode>0.00</c:formatCode>
                <c:ptCount val="3"/>
                <c:pt idx="0">
                  <c:v>1</c:v>
                </c:pt>
                <c:pt idx="1">
                  <c:v>1</c:v>
                </c:pt>
                <c:pt idx="2">
                  <c:v>1</c:v>
                </c:pt>
              </c:numCache>
            </c:numRef>
          </c:val>
          <c:extLst>
            <c:ext xmlns:c16="http://schemas.microsoft.com/office/drawing/2014/chart" uri="{C3380CC4-5D6E-409C-BE32-E72D297353CC}">
              <c16:uniqueId val="{00000000-EDB9-4E65-8881-B75AA2B9D983}"/>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(Sheet2!$G$36,Sheet2!$I$36,Sheet2!$K$36)</c:f>
              <c:numCache>
                <c:formatCode>0.00</c:formatCode>
                <c:ptCount val="3"/>
                <c:pt idx="0">
                  <c:v>0.9993583279860665</c:v>
                </c:pt>
                <c:pt idx="1">
                  <c:v>0.99474795892242496</c:v>
                </c:pt>
                <c:pt idx="2">
                  <c:v>0.96745614035087713</c:v>
                </c:pt>
              </c:numCache>
            </c:numRef>
          </c:val>
          <c:extLst>
            <c:ext xmlns:c16="http://schemas.microsoft.com/office/drawing/2014/chart" uri="{C3380CC4-5D6E-409C-BE32-E72D297353CC}">
              <c16:uniqueId val="{00000001-EDB9-4E65-8881-B75AA2B9D983}"/>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(Sheet2!$F$31,Sheet2!$H$31,Sheet2!$J$31)</c:f>
              <c:strCache>
                <c:ptCount val="3"/>
                <c:pt idx="0">
                  <c:v>VCS </c:v>
                </c:pt>
                <c:pt idx="1">
                  <c:v>Mazama</c:v>
                </c:pt>
                <c:pt idx="2">
                  <c:v>Kernel Build
(bzImage)</c:v>
                </c:pt>
              </c:strCache>
            </c:strRef>
          </c:cat>
          <c:val>
            <c:numRef>
              <c:f>(Sheet2!$G$37,Sheet2!$I$37,Sheet2!$K$37)</c:f>
              <c:numCache>
                <c:formatCode>0.00</c:formatCode>
                <c:ptCount val="3"/>
                <c:pt idx="0">
                  <c:v>0.99885473452746343</c:v>
                </c:pt>
                <c:pt idx="1">
                  <c:v>0.99990706751545</c:v>
                </c:pt>
                <c:pt idx="2">
                  <c:v>0.96778965182236998</c:v>
                </c:pt>
              </c:numCache>
            </c:numRef>
          </c:val>
          <c:extLst>
            <c:ext xmlns:c16="http://schemas.microsoft.com/office/drawing/2014/chart" uri="{C3380CC4-5D6E-409C-BE32-E72D297353CC}">
              <c16:uniqueId val="{00000002-EDB9-4E65-8881-B75AA2B9D983}"/>
            </c:ext>
          </c:extLst>
        </c:ser>
        <c:dLbls>
          <c:showLegendKey val="0"/>
          <c:showVal val="0"/>
          <c:showCatName val="0"/>
          <c:showSerName val="0"/>
          <c:showPercent val="0"/>
          <c:showBubbleSize val="0"/>
        </c:dLbls>
        <c:gapWidth val="219"/>
        <c:overlap val="-27"/>
        <c:axId val="629917160"/>
        <c:axId val="629923040"/>
      </c:barChart>
      <c:catAx>
        <c:axId val="62991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3040"/>
        <c:crosses val="autoZero"/>
        <c:auto val="1"/>
        <c:lblAlgn val="ctr"/>
        <c:lblOffset val="100"/>
        <c:noMultiLvlLbl val="0"/>
      </c:catAx>
      <c:valAx>
        <c:axId val="62992304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17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100" dirty="0">
                <a:solidFill>
                  <a:sysClr val="windowText" lastClr="000000"/>
                </a:solidFill>
              </a:rPr>
              <a:t>Memory Usage – VCS </a:t>
            </a:r>
            <a:r>
              <a:rPr lang="en-US" sz="1100" dirty="0" err="1">
                <a:solidFill>
                  <a:sysClr val="windowText" lastClr="000000"/>
                </a:solidFill>
              </a:rPr>
              <a:t>fsqrt</a:t>
            </a:r>
            <a:endParaRPr lang="en-US" sz="1100"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1340228017969907"/>
          <c:y val="0.13559783109334267"/>
          <c:w val="0.8705737309424586"/>
          <c:h val="0.53830954971462808"/>
        </c:manualLayout>
      </c:layout>
      <c:barChart>
        <c:barDir val="col"/>
        <c:grouping val="clustered"/>
        <c:varyColors val="0"/>
        <c:ser>
          <c:idx val="0"/>
          <c:order val="0"/>
          <c:tx>
            <c:v>Bare-Metal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Sheet2!$H$118:$J$118</c:f>
              <c:numCache>
                <c:formatCode>0.00</c:formatCode>
                <c:ptCount val="3"/>
                <c:pt idx="0">
                  <c:v>1</c:v>
                </c:pt>
                <c:pt idx="1">
                  <c:v>1</c:v>
                </c:pt>
                <c:pt idx="2">
                  <c:v>1</c:v>
                </c:pt>
              </c:numCache>
            </c:numRef>
          </c:val>
          <c:extLst>
            <c:ext xmlns:c16="http://schemas.microsoft.com/office/drawing/2014/chart" uri="{C3380CC4-5D6E-409C-BE32-E72D297353CC}">
              <c16:uniqueId val="{00000000-08BA-41FD-B35E-2D3A29643ADA}"/>
            </c:ext>
          </c:extLst>
        </c:ser>
        <c:ser>
          <c:idx val="1"/>
          <c:order val="1"/>
          <c:tx>
            <c:v>Docker</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Sheet2!$H$119:$J$119</c:f>
              <c:numCache>
                <c:formatCode>0.00</c:formatCode>
                <c:ptCount val="3"/>
                <c:pt idx="0">
                  <c:v>1.531561148984953</c:v>
                </c:pt>
                <c:pt idx="1">
                  <c:v>1.1823056701174892</c:v>
                </c:pt>
                <c:pt idx="2">
                  <c:v>1.1501013298162233</c:v>
                </c:pt>
              </c:numCache>
            </c:numRef>
          </c:val>
          <c:extLst>
            <c:ext xmlns:c16="http://schemas.microsoft.com/office/drawing/2014/chart" uri="{C3380CC4-5D6E-409C-BE32-E72D297353CC}">
              <c16:uniqueId val="{00000001-08BA-41FD-B35E-2D3A29643ADA}"/>
            </c:ext>
          </c:extLst>
        </c:ser>
        <c:ser>
          <c:idx val="2"/>
          <c:order val="2"/>
          <c:tx>
            <c:v>Singularity</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Sheet2!$D$123:$F$126</c:f>
              <c:multiLvlStrCache>
                <c:ptCount val="3"/>
                <c:lvl>
                  <c:pt idx="0">
                    <c:v>min </c:v>
                  </c:pt>
                  <c:pt idx="1">
                    <c:v>average </c:v>
                  </c:pt>
                  <c:pt idx="2">
                    <c:v>max </c:v>
                  </c:pt>
                </c:lvl>
                <c:lvl>
                  <c:pt idx="0">
                    <c:v>5565 MB</c:v>
                  </c:pt>
                  <c:pt idx="1">
                    <c:v>17186 MB</c:v>
                  </c:pt>
                  <c:pt idx="2">
                    <c:v>21987 MB</c:v>
                  </c:pt>
                </c:lvl>
                <c:lvl>
                  <c:pt idx="0">
                    <c:v>8524 MB</c:v>
                  </c:pt>
                  <c:pt idx="1">
                    <c:v>20319 MB</c:v>
                  </c:pt>
                  <c:pt idx="2">
                    <c:v>25281 MB</c:v>
                  </c:pt>
                </c:lvl>
                <c:lvl>
                  <c:pt idx="0">
                    <c:v>7973 MB</c:v>
                  </c:pt>
                  <c:pt idx="1">
                    <c:v>19827 MB</c:v>
                  </c:pt>
                  <c:pt idx="2">
                    <c:v>23763 MB</c:v>
                  </c:pt>
                </c:lvl>
              </c:multiLvlStrCache>
            </c:multiLvlStrRef>
          </c:cat>
          <c:val>
            <c:numRef>
              <c:f>Sheet2!$H$120:$J$120</c:f>
              <c:numCache>
                <c:formatCode>0.00</c:formatCode>
                <c:ptCount val="3"/>
                <c:pt idx="0">
                  <c:v>1.4326999996406278</c:v>
                </c:pt>
                <c:pt idx="1">
                  <c:v>1.1536820619286126</c:v>
                </c:pt>
                <c:pt idx="2">
                  <c:v>1.0810159949528888</c:v>
                </c:pt>
              </c:numCache>
            </c:numRef>
          </c:val>
          <c:extLst>
            <c:ext xmlns:c16="http://schemas.microsoft.com/office/drawing/2014/chart" uri="{C3380CC4-5D6E-409C-BE32-E72D297353CC}">
              <c16:uniqueId val="{00000002-08BA-41FD-B35E-2D3A29643ADA}"/>
            </c:ext>
          </c:extLst>
        </c:ser>
        <c:dLbls>
          <c:showLegendKey val="0"/>
          <c:showVal val="0"/>
          <c:showCatName val="0"/>
          <c:showSerName val="0"/>
          <c:showPercent val="0"/>
          <c:showBubbleSize val="0"/>
        </c:dLbls>
        <c:gapWidth val="219"/>
        <c:overlap val="-27"/>
        <c:axId val="629923824"/>
        <c:axId val="629925784"/>
      </c:barChart>
      <c:catAx>
        <c:axId val="62992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700" b="0" i="0" u="none" strike="noStrike" kern="1200" baseline="0">
                <a:solidFill>
                  <a:sysClr val="windowText" lastClr="000000"/>
                </a:solidFill>
                <a:latin typeface="+mn-lt"/>
                <a:ea typeface="+mn-ea"/>
                <a:cs typeface="+mn-cs"/>
              </a:defRPr>
            </a:pPr>
            <a:endParaRPr lang="en-US"/>
          </a:p>
        </c:txPr>
        <c:crossAx val="629925784"/>
        <c:crosses val="autoZero"/>
        <c:auto val="1"/>
        <c:lblAlgn val="ctr"/>
        <c:lblOffset val="100"/>
        <c:noMultiLvlLbl val="0"/>
      </c:catAx>
      <c:valAx>
        <c:axId val="629925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r>
                  <a:rPr lang="en-US" sz="900">
                    <a:solidFill>
                      <a:sysClr val="windowText" lastClr="000000"/>
                    </a:solidFill>
                  </a:rPr>
                  <a:t>Memory Usage Relative to</a:t>
                </a:r>
                <a:r>
                  <a:rPr lang="en-US" sz="900" baseline="0">
                    <a:solidFill>
                      <a:sysClr val="windowText" lastClr="000000"/>
                    </a:solidFill>
                  </a:rPr>
                  <a:t> Bare-Metal (lower is better)</a:t>
                </a:r>
                <a:endParaRPr lang="en-US" sz="900">
                  <a:solidFill>
                    <a:sysClr val="windowText" lastClr="000000"/>
                  </a:solidFill>
                </a:endParaRPr>
              </a:p>
            </c:rich>
          </c:tx>
          <c:layout>
            <c:manualLayout>
              <c:xMode val="edge"/>
              <c:yMode val="edge"/>
              <c:x val="1.1821243654380292E-2"/>
              <c:y val="7.8311253054321461E-2"/>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629923824"/>
        <c:crosses val="autoZero"/>
        <c:crossBetween val="between"/>
      </c:valAx>
      <c:spPr>
        <a:noFill/>
        <a:ln>
          <a:noFill/>
        </a:ln>
        <a:effectLst/>
      </c:spPr>
    </c:plotArea>
    <c:legend>
      <c:legendPos val="b"/>
      <c:layout>
        <c:manualLayout>
          <c:xMode val="edge"/>
          <c:yMode val="edge"/>
          <c:x val="0.70411031371324095"/>
          <c:y val="4.2737094063254169E-2"/>
          <c:w val="0.27709481824367305"/>
          <c:h val="5.8917975237995024E-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0.12775</cdr:x>
      <cdr:y>0.75011</cdr:y>
    </cdr:from>
    <cdr:to>
      <cdr:x>0.24013</cdr:x>
      <cdr:y>1</cdr:y>
    </cdr:to>
    <cdr:grpSp>
      <cdr:nvGrpSpPr>
        <cdr:cNvPr id="2" name="Group 1">
          <a:extLst xmlns:a="http://schemas.openxmlformats.org/drawingml/2006/main">
            <a:ext uri="{FF2B5EF4-FFF2-40B4-BE49-F238E27FC236}">
              <a16:creationId xmlns:a16="http://schemas.microsoft.com/office/drawing/2014/main" id="{90561BDA-8C64-4AA1-A64B-9018FDB92D6E}"/>
            </a:ext>
          </a:extLst>
        </cdr:cNvPr>
        <cdr:cNvGrpSpPr/>
      </cdr:nvGrpSpPr>
      <cdr:grpSpPr>
        <a:xfrm xmlns:a="http://schemas.openxmlformats.org/drawingml/2006/main">
          <a:off x="1155849" y="2217269"/>
          <a:ext cx="1016786" cy="738656"/>
          <a:chOff x="3955514" y="6207052"/>
          <a:chExt cx="762574" cy="650306"/>
        </a:xfrm>
      </cdr:grpSpPr>
      <cdr:sp macro="" textlink="">
        <cdr:nvSpPr>
          <cdr:cNvPr id="3" name="TextBox 15">
            <a:extLst xmlns:a="http://schemas.openxmlformats.org/drawingml/2006/main">
              <a:ext uri="{FF2B5EF4-FFF2-40B4-BE49-F238E27FC236}">
                <a16:creationId xmlns:a16="http://schemas.microsoft.com/office/drawing/2014/main" id="{DFF07DD7-15B0-41F0-B8C2-F81EB6E3E19D}"/>
              </a:ext>
            </a:extLst>
          </cdr:cNvPr>
          <cdr:cNvSpPr txBox="1"/>
        </cdr:nvSpPr>
        <cdr:spPr>
          <a:xfrm xmlns:a="http://schemas.openxmlformats.org/drawingml/2006/main">
            <a:off x="3955514" y="6207052"/>
            <a:ext cx="762574" cy="650306"/>
          </a:xfrm>
          <a:prstGeom xmlns:a="http://schemas.openxmlformats.org/drawingml/2006/main" prst="rect">
            <a:avLst/>
          </a:prstGeom>
          <a:noFill xmlns:a="http://schemas.openxmlformats.org/drawingml/2006/main"/>
        </cdr:spPr>
        <cdr:txBody>
          <a:bodyPr xmlns:a="http://schemas.openxmlformats.org/drawingml/2006/main" wrap="square" rtlCol="0" anchor="b">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nSpc>
                <a:spcPts val="840"/>
              </a:lnSpc>
              <a:spcBef>
                <a:spcPts val="600"/>
              </a:spcBef>
            </a:pPr>
            <a:r>
              <a:rPr lang="en-US" sz="700" b="1" dirty="0"/>
              <a:t>Bare-Metal</a:t>
            </a:r>
          </a:p>
          <a:p xmlns:a="http://schemas.openxmlformats.org/drawingml/2006/main">
            <a:pPr>
              <a:lnSpc>
                <a:spcPts val="840"/>
              </a:lnSpc>
              <a:spcBef>
                <a:spcPts val="600"/>
              </a:spcBef>
            </a:pPr>
            <a:r>
              <a:rPr lang="en-US" sz="700" b="1" dirty="0"/>
              <a:t>Docker</a:t>
            </a:r>
          </a:p>
          <a:p xmlns:a="http://schemas.openxmlformats.org/drawingml/2006/main">
            <a:pPr>
              <a:lnSpc>
                <a:spcPts val="840"/>
              </a:lnSpc>
              <a:spcBef>
                <a:spcPts val="600"/>
              </a:spcBef>
            </a:pPr>
            <a:r>
              <a:rPr lang="en-US" sz="700" b="1" dirty="0"/>
              <a:t>Singularity</a:t>
            </a: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C34BD089-8A0D-C540-9FDE-525BDFD3E38D}" type="datetimeFigureOut">
              <a:t>6/16/19</a:t>
            </a:fld>
            <a:endParaRPr lang="de-DE"/>
          </a:p>
        </p:txBody>
      </p:sp>
      <p:sp>
        <p:nvSpPr>
          <p:cNvPr id="6" name="Folienbildplatzhalt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086F9DC0-F094-8F48-B3AE-FB781DFEB359}" type="slidenum">
              <a:t>‹#›</a:t>
            </a:fld>
            <a:endParaRPr lang="de-DE"/>
          </a:p>
        </p:txBody>
      </p:sp>
    </p:spTree>
    <p:extLst>
      <p:ext uri="{BB962C8B-B14F-4D97-AF65-F5344CB8AC3E}">
        <p14:creationId xmlns:p14="http://schemas.microsoft.com/office/powerpoint/2010/main" val="1743388549"/>
      </p:ext>
    </p:extLst>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1</a:t>
            </a:fld>
            <a:endParaRPr lang="uk-UA"/>
          </a:p>
        </p:txBody>
      </p:sp>
    </p:spTree>
    <p:extLst>
      <p:ext uri="{BB962C8B-B14F-4D97-AF65-F5344CB8AC3E}">
        <p14:creationId xmlns:p14="http://schemas.microsoft.com/office/powerpoint/2010/main" val="1823610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4A12C8-2C28-4570-BF40-EA4A75B97A0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5865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D4A12C8-2C28-4570-BF40-EA4A75B97A09}" type="slidenum">
              <a:rPr lang="en-US" smtClean="0"/>
              <a:pPr/>
              <a:t>14</a:t>
            </a:fld>
            <a:endParaRPr lang="en-US"/>
          </a:p>
        </p:txBody>
      </p:sp>
    </p:spTree>
    <p:extLst>
      <p:ext uri="{BB962C8B-B14F-4D97-AF65-F5344CB8AC3E}">
        <p14:creationId xmlns:p14="http://schemas.microsoft.com/office/powerpoint/2010/main" val="283053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66A666-DAFD-4346-9B29-712D4A730575}" type="slidenum">
              <a:rPr lang="en-GB" smtClean="0"/>
              <a:t>15</a:t>
            </a:fld>
            <a:endParaRPr lang="en-GB"/>
          </a:p>
        </p:txBody>
      </p:sp>
    </p:spTree>
    <p:extLst>
      <p:ext uri="{BB962C8B-B14F-4D97-AF65-F5344CB8AC3E}">
        <p14:creationId xmlns:p14="http://schemas.microsoft.com/office/powerpoint/2010/main" val="14747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68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7702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10"/>
          </p:nvPr>
        </p:nvSpPr>
        <p:spPr/>
        <p:txBody>
          <a:bodyPr/>
          <a:lstStyle/>
          <a:p>
            <a:fld id="{5B3EE173-C65B-DF41-A434-E80CB53D4BDA}" type="slidenum">
              <a:rPr lang="en-US" smtClean="0"/>
              <a:t>22</a:t>
            </a:fld>
            <a:endParaRPr lang="en-US"/>
          </a:p>
        </p:txBody>
      </p:sp>
    </p:spTree>
    <p:extLst>
      <p:ext uri="{BB962C8B-B14F-4D97-AF65-F5344CB8AC3E}">
        <p14:creationId xmlns:p14="http://schemas.microsoft.com/office/powerpoint/2010/main" val="5970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23</a:t>
            </a:fld>
            <a:endParaRPr lang="uk-UA"/>
          </a:p>
        </p:txBody>
      </p:sp>
    </p:spTree>
    <p:extLst>
      <p:ext uri="{BB962C8B-B14F-4D97-AF65-F5344CB8AC3E}">
        <p14:creationId xmlns:p14="http://schemas.microsoft.com/office/powerpoint/2010/main" val="131151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6F9DC0-F094-8F48-B3AE-FB781DFEB359}" type="slidenum">
              <a:rPr lang="uk-UA" smtClean="0"/>
              <a:t>24</a:t>
            </a:fld>
            <a:endParaRPr lang="uk-UA"/>
          </a:p>
        </p:txBody>
      </p:sp>
    </p:spTree>
    <p:extLst>
      <p:ext uri="{BB962C8B-B14F-4D97-AF65-F5344CB8AC3E}">
        <p14:creationId xmlns:p14="http://schemas.microsoft.com/office/powerpoint/2010/main" val="87927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26</a:t>
            </a:fld>
            <a:endParaRPr lang="de-DE"/>
          </a:p>
        </p:txBody>
      </p:sp>
    </p:spTree>
    <p:extLst>
      <p:ext uri="{BB962C8B-B14F-4D97-AF65-F5344CB8AC3E}">
        <p14:creationId xmlns:p14="http://schemas.microsoft.com/office/powerpoint/2010/main" val="352339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28</a:t>
            </a:fld>
            <a:endParaRPr lang="de-DE"/>
          </a:p>
        </p:txBody>
      </p:sp>
    </p:spTree>
    <p:extLst>
      <p:ext uri="{BB962C8B-B14F-4D97-AF65-F5344CB8AC3E}">
        <p14:creationId xmlns:p14="http://schemas.microsoft.com/office/powerpoint/2010/main" val="194674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Intel Clear"/>
                <a:ea typeface="+mn-ea"/>
                <a:cs typeface="+mn-cs"/>
              </a:rPr>
              <a:t>Now that we’ve unpacked the Intel AI hardware portfolio, let’s build on top of that by looking at the important software and solutions stacks.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Intel Clear"/>
                <a:ea typeface="+mn-ea"/>
                <a:cs typeface="+mn-cs"/>
              </a:rPr>
              <a:t>Software:</a:t>
            </a:r>
            <a:r>
              <a:rPr lang="en-US" sz="1200" b="0" i="0" u="none" strike="noStrike" kern="1200" dirty="0">
                <a:solidFill>
                  <a:schemeClr val="tx1"/>
                </a:solidFill>
                <a:effectLst/>
                <a:latin typeface="Intel Clear"/>
                <a:ea typeface="+mn-ea"/>
                <a:cs typeface="+mn-cs"/>
              </a:rPr>
              <a:t> Intel is investing in AI tools that get the most out of, and streamline development across, each hardware option in our portfolio – in order to ultimately accelerate total time-to-solution.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Intel Clear"/>
                <a:ea typeface="+mn-ea"/>
                <a:cs typeface="+mn-cs"/>
              </a:rPr>
              <a:t>For application developers – those who deploy solutions using AI-based algorithms – Intel develops several tools to optimize performance and accelerate time-to-solution.  For deep learning, the open-source </a:t>
            </a:r>
            <a:r>
              <a:rPr lang="en-US" sz="1200" b="0" i="0" kern="1200" dirty="0" err="1">
                <a:solidFill>
                  <a:schemeClr val="tx1"/>
                </a:solidFill>
                <a:effectLst/>
                <a:latin typeface="Intel Clear"/>
                <a:ea typeface="+mn-ea"/>
                <a:cs typeface="+mn-cs"/>
              </a:rPr>
              <a:t>OpenVINO</a:t>
            </a:r>
            <a:r>
              <a:rPr lang="en-US" sz="1200" b="0" i="0" kern="1200" dirty="0">
                <a:solidFill>
                  <a:schemeClr val="tx1"/>
                </a:solidFill>
                <a:effectLst/>
                <a:latin typeface="Intel Clear"/>
                <a:ea typeface="+mn-ea"/>
                <a:cs typeface="+mn-cs"/>
              </a:rPr>
              <a:t>™ (formerly the Intel® CV SDK and Deployment Toolkit) facilitates model deployment for inference, by converting &amp; optimizing trained models for whichever hardware target is downstream, with support for TensorFlow, Caffe &amp; </a:t>
            </a:r>
            <a:r>
              <a:rPr lang="en-US" sz="1200" b="0" i="0" kern="1200" dirty="0" err="1">
                <a:solidFill>
                  <a:schemeClr val="tx1"/>
                </a:solidFill>
                <a:effectLst/>
                <a:latin typeface="Intel Clear"/>
                <a:ea typeface="+mn-ea"/>
                <a:cs typeface="+mn-cs"/>
              </a:rPr>
              <a:t>MXNet</a:t>
            </a:r>
            <a:r>
              <a:rPr lang="en-US" sz="1200" b="0" i="0" kern="1200" dirty="0">
                <a:solidFill>
                  <a:schemeClr val="tx1"/>
                </a:solidFill>
                <a:effectLst/>
                <a:latin typeface="Intel Clear"/>
                <a:ea typeface="+mn-ea"/>
                <a:cs typeface="+mn-cs"/>
              </a:rPr>
              <a:t> on CPU, integrated GPU, VPU (Movidius Myriad 2 / Neural Compute Stick NCS) and FPGA.  Similarly,</a:t>
            </a:r>
            <a:r>
              <a:rPr lang="en-US" sz="1200" b="0" i="0" kern="1200" baseline="0" dirty="0">
                <a:solidFill>
                  <a:schemeClr val="tx1"/>
                </a:solidFill>
                <a:effectLst/>
                <a:latin typeface="Intel Clear"/>
                <a:ea typeface="+mn-ea"/>
                <a:cs typeface="+mn-cs"/>
              </a:rPr>
              <a:t> t</a:t>
            </a:r>
            <a:r>
              <a:rPr lang="en-US" sz="1200" b="0" i="0" kern="1200" dirty="0">
                <a:solidFill>
                  <a:schemeClr val="tx1"/>
                </a:solidFill>
                <a:effectLst/>
                <a:latin typeface="Intel Clear"/>
                <a:ea typeface="+mn-ea"/>
                <a:cs typeface="+mn-cs"/>
              </a:rPr>
              <a:t>he Intel® Movidius™ SDK supports inference deployment on TensorFlow &amp; Caffe across the full range of VPUs.  Intel is also in the process of developing the Intel® Deep Learning Studio (coming soon!) to help compress the end-to-end deep learning development cycle (including training).  </a:t>
            </a:r>
            <a:endParaRPr lang="en-US" sz="1200" baseline="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data scientists – those who create AI-based algorithms – Intel contributes to and optimizes a set of open-source libraries that are widely used for machine and deep learning.  There are a number of such machine learning libraries that get the most out of Intel hardware today, spanning Python, R and Distributed.  For deep learning, </a:t>
            </a:r>
            <a:r>
              <a:rPr lang="en-US" sz="1200" b="0" i="0" kern="1200" dirty="0">
                <a:solidFill>
                  <a:schemeClr val="tx1"/>
                </a:solidFill>
                <a:effectLst/>
                <a:latin typeface="Intel Clear"/>
                <a:ea typeface="+mn-ea"/>
                <a:cs typeface="+mn-cs"/>
              </a:rPr>
              <a:t>Intel aims to ensure that all the major DL frameworks and topologies run well on Intel hardware, and customers are of course free to choose whichever framework(s) best suit their needs.  </a:t>
            </a:r>
            <a:r>
              <a:rPr lang="en-US" dirty="0"/>
              <a:t>We’ve </a:t>
            </a:r>
            <a:r>
              <a:rPr lang="en-US" baseline="0" dirty="0"/>
              <a:t>been directly optimizing the most popular AI frameworks first, based on market demand, and producing huge speedups (&gt;100x!!!).  Today, we have many optimized topologies available for TensorFlow, </a:t>
            </a:r>
            <a:r>
              <a:rPr lang="en-US" baseline="0" dirty="0" err="1"/>
              <a:t>MXNet</a:t>
            </a:r>
            <a:r>
              <a:rPr lang="en-US" baseline="0" dirty="0"/>
              <a:t>, Caffe and </a:t>
            </a:r>
            <a:r>
              <a:rPr lang="en-US" baseline="0" dirty="0" err="1"/>
              <a:t>BigDL</a:t>
            </a:r>
            <a:r>
              <a:rPr lang="en-US" baseline="0" dirty="0"/>
              <a:t> on Spark, and you can download &amp; install the optimized version of these frameworks by clicking on the links in this slide.  Going forward, we intend to enable even more frameworks in the future through the Intel® </a:t>
            </a:r>
            <a:r>
              <a:rPr lang="en-US" baseline="0" dirty="0" err="1"/>
              <a:t>nGraph</a:t>
            </a:r>
            <a:r>
              <a:rPr lang="en-US" baseline="0" dirty="0"/>
              <a:t>™ Compiler.</a:t>
            </a:r>
          </a:p>
          <a:p>
            <a:pPr marL="171450" lvl="0" indent="-171450">
              <a:buFont typeface="Arial" panose="020B0604020202020204" pitchFamily="34" charset="0"/>
              <a:buChar char="•"/>
            </a:pPr>
            <a:r>
              <a:rPr lang="en-US" baseline="0" dirty="0"/>
              <a:t>For library developers – those who develop and optimize API’s/libraries/frameworks to support new algorithms/topologies on the underlying hardware – Intel offers a host of foundational building blocks to get the most out of our hardware.  </a:t>
            </a:r>
            <a:r>
              <a:rPr lang="en-US" dirty="0">
                <a:solidFill>
                  <a:srgbClr val="000000"/>
                </a:solidFill>
                <a:latin typeface="Calibri" panose="020F0502020204030204" pitchFamily="34" charset="0"/>
              </a:rPr>
              <a:t>Beginning on the left with the primitives category, the Data Analytics &amp; Acceleration library (DAAL) and Intel Python distribution are important building blocks for machine learning. The ‘DNN’ (deep neural network) open source libraries contain CPU-optimized functions that are most relevant for, you guessed it, deep learning model development.  On the right side of this row is a description of the Intel® </a:t>
            </a:r>
            <a:r>
              <a:rPr lang="en-US" dirty="0" err="1">
                <a:solidFill>
                  <a:srgbClr val="000000"/>
                </a:solidFill>
                <a:latin typeface="Calibri" panose="020F0502020204030204" pitchFamily="34" charset="0"/>
              </a:rPr>
              <a:t>nGraph</a:t>
            </a:r>
            <a:r>
              <a:rPr lang="en-US" dirty="0">
                <a:solidFill>
                  <a:srgbClr val="000000"/>
                </a:solidFill>
                <a:latin typeface="Calibri" panose="020F0502020204030204" pitchFamily="34" charset="0"/>
              </a:rPr>
              <a:t>™ Library (formerly the Nervana Graph)</a:t>
            </a:r>
            <a:r>
              <a:rPr lang="en-US" baseline="0" dirty="0"/>
              <a:t>, which t</a:t>
            </a:r>
            <a:r>
              <a:rPr lang="en-US" dirty="0"/>
              <a:t>akes the computational graph from each deep learning framework and creates an intermediate representation, which is executed by calling the math accelerator software libraries of each Intel hardware target.  This compiler reduces the need for framework &amp; model direct optimization for each hardware target using low-level software &amp; math accelerator libraries.  Today, it supports Xeon, GPU (CUDA) and the Crest family, with more hardware targets planned going forward.</a:t>
            </a:r>
            <a:endParaRPr lang="en-US" baseline="0" dirty="0">
              <a:solidFill>
                <a:srgbClr val="000000"/>
              </a:solidFill>
              <a:latin typeface="Calibri" panose="020F0502020204030204" pitchFamily="34" charset="0"/>
            </a:endParaRP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Intel Clear"/>
                <a:ea typeface="+mn-ea"/>
                <a:cs typeface="+mn-cs"/>
              </a:rPr>
              <a:t>Solutions:</a:t>
            </a:r>
            <a:r>
              <a:rPr lang="en-US" sz="1200" b="0" i="0" u="none" strike="noStrike" kern="1200" dirty="0">
                <a:solidFill>
                  <a:schemeClr val="tx1"/>
                </a:solidFill>
                <a:effectLst/>
                <a:latin typeface="Intel Clear"/>
                <a:ea typeface="+mn-ea"/>
                <a:cs typeface="+mn-cs"/>
              </a:rPr>
              <a:t> </a:t>
            </a:r>
            <a:r>
              <a:rPr lang="en-US" b="0" dirty="0"/>
              <a:t>Many business don’t want to start their AI journey from scratch and/or don’t have AI expertise or </a:t>
            </a:r>
            <a:r>
              <a:rPr lang="en-US" dirty="0"/>
              <a:t>desire to build a core competency in it, but would still like to harness its benefits as quickly and efficiently as possible.  Enter the Intel AI builders program, which is a one-stop-shop to find Intel AI technology-based solutions, be it ready-to-develop platforms or customized solutions that address particular problems.  For the more do-it-yourself (DIY) crowd, Intel also publishes case studies, reference solutions and reference blueprints through the builders program, that you can leverage to scope and implement your own AI solutions.  For more information about both technical services and reference solutions, visit our builders site at </a:t>
            </a:r>
            <a:r>
              <a:rPr lang="en-US" dirty="0" err="1"/>
              <a:t>builders.intel.com</a:t>
            </a:r>
            <a:r>
              <a:rPr lang="en-US" dirty="0"/>
              <a:t>/</a:t>
            </a:r>
            <a:r>
              <a:rPr lang="en-US" dirty="0" err="1"/>
              <a:t>ai</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A65A17-1E9A-F149-941D-D10400775150}"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482084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29</a:t>
            </a:fld>
            <a:endParaRPr lang="de-DE"/>
          </a:p>
        </p:txBody>
      </p:sp>
    </p:spTree>
    <p:extLst>
      <p:ext uri="{BB962C8B-B14F-4D97-AF65-F5344CB8AC3E}">
        <p14:creationId xmlns:p14="http://schemas.microsoft.com/office/powerpoint/2010/main" val="3993498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30</a:t>
            </a:fld>
            <a:endParaRPr lang="de-DE"/>
          </a:p>
        </p:txBody>
      </p:sp>
    </p:spTree>
    <p:extLst>
      <p:ext uri="{BB962C8B-B14F-4D97-AF65-F5344CB8AC3E}">
        <p14:creationId xmlns:p14="http://schemas.microsoft.com/office/powerpoint/2010/main" val="2033181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31</a:t>
            </a:fld>
            <a:endParaRPr lang="de-DE"/>
          </a:p>
        </p:txBody>
      </p:sp>
    </p:spTree>
    <p:extLst>
      <p:ext uri="{BB962C8B-B14F-4D97-AF65-F5344CB8AC3E}">
        <p14:creationId xmlns:p14="http://schemas.microsoft.com/office/powerpoint/2010/main" val="248714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F27A931-8A70-A846-B9BE-EEF683BEDD3D}" type="slidenum">
              <a:rPr lang="de-DE" smtClean="0"/>
              <a:pPr/>
              <a:t>32</a:t>
            </a:fld>
            <a:endParaRPr lang="de-DE"/>
          </a:p>
        </p:txBody>
      </p:sp>
    </p:spTree>
    <p:extLst>
      <p:ext uri="{BB962C8B-B14F-4D97-AF65-F5344CB8AC3E}">
        <p14:creationId xmlns:p14="http://schemas.microsoft.com/office/powerpoint/2010/main" val="277987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you can see some of the ways we have optimized the frameworks to make sure they:</a:t>
            </a:r>
          </a:p>
          <a:p>
            <a:pPr marL="171450" indent="-171450">
              <a:buFontTx/>
              <a:buChar char="-"/>
            </a:pPr>
            <a:r>
              <a:rPr lang="en-US" baseline="0" dirty="0"/>
              <a:t>Scale effectively with improved load balancing and reduced synchronization events</a:t>
            </a:r>
          </a:p>
          <a:p>
            <a:pPr marL="171450" indent="-171450">
              <a:buFontTx/>
              <a:buChar char="-"/>
            </a:pPr>
            <a:r>
              <a:rPr lang="en-US" baseline="0" dirty="0"/>
              <a:t>Use all the cores effectively</a:t>
            </a:r>
          </a:p>
          <a:p>
            <a:pPr marL="171450" indent="-171450">
              <a:buFontTx/>
              <a:buChar char="-"/>
            </a:pPr>
            <a:r>
              <a:rPr lang="en-US" baseline="0" dirty="0"/>
              <a:t>Use single instruction multiple data (SIMD) instructions to process multiple data items simultaneously. The Intel® Xeon® Scalable processor introduces Intel® AVX-512, with ultra-wide 512 bit vectors for processing data in parallel.</a:t>
            </a:r>
          </a:p>
          <a:p>
            <a:pPr marL="171450" indent="-171450">
              <a:buFontTx/>
              <a:buChar char="-"/>
            </a:pPr>
            <a:r>
              <a:rPr lang="en-US" baseline="0" dirty="0"/>
              <a:t>And, finally, we optimize to make sure the frameworks use memory efficiently.</a:t>
            </a:r>
          </a:p>
          <a:p>
            <a:pPr marL="171450" indent="-171450">
              <a:buFontTx/>
              <a:buChar char="-"/>
            </a:pPr>
            <a:endParaRPr lang="en-US" baseline="0" dirty="0"/>
          </a:p>
          <a:p>
            <a:pPr marL="0" indent="0">
              <a:buFontTx/>
              <a:buNone/>
            </a:pPr>
            <a:r>
              <a:rPr lang="en-US" baseline="0" dirty="0"/>
              <a:t>Today, we’ve optimized numerous topologies across a wide range of DL usages for TensorFlow, </a:t>
            </a:r>
            <a:r>
              <a:rPr lang="en-US" baseline="0" dirty="0" err="1"/>
              <a:t>MXNet</a:t>
            </a:r>
            <a:r>
              <a:rPr lang="en-US" baseline="0" dirty="0"/>
              <a:t>, Caffe2/</a:t>
            </a:r>
            <a:r>
              <a:rPr lang="en-US" baseline="0" dirty="0" err="1"/>
              <a:t>PyTorch</a:t>
            </a:r>
            <a:r>
              <a:rPr lang="en-US" baseline="0" dirty="0"/>
              <a:t> and </a:t>
            </a:r>
            <a:r>
              <a:rPr lang="en-US" baseline="0" dirty="0" err="1"/>
              <a:t>BigDL</a:t>
            </a:r>
            <a:r>
              <a:rPr lang="en-US" baseline="0" dirty="0"/>
              <a:t> for Spark, with more frameworks under optimization (like </a:t>
            </a:r>
            <a:r>
              <a:rPr lang="en-US" baseline="0" dirty="0" err="1"/>
              <a:t>PaddlePaddle</a:t>
            </a:r>
            <a:r>
              <a:rPr lang="en-US" baseline="0" dirty="0"/>
              <a:t>, CNTK &amp; more).  To see the latest status and download installation guides, visit </a:t>
            </a:r>
            <a:r>
              <a:rPr lang="en-US" baseline="0" dirty="0" err="1"/>
              <a:t>ai.intel.com</a:t>
            </a:r>
            <a:r>
              <a:rPr lang="en-US" baseline="0" dirty="0"/>
              <a:t>/framework-optimizations.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12FE4A-0BC4-45A3-AF17-E08CC2EA7967}"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44944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20170609 update</a:t>
            </a:r>
            <a:r>
              <a:rPr lang="en-US" sz="1200" b="1" baseline="0" dirty="0"/>
              <a:t> DNN Primitives</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MKL covers a broad spectrum of mathematical</a:t>
            </a:r>
            <a:r>
              <a:rPr lang="en-US" sz="1200" baseline="0" dirty="0"/>
              <a:t> domains, from sparse and dense linear algebra for both multicore and clusters, FFTs for multicore and clusters, vector math, vector RNGs, special routines for statistical analysis and more.</a:t>
            </a:r>
            <a:endParaRPr lang="en-US" sz="1200"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FEF063-2C9A-46E2-B471-A937FBB8996D}"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23394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100" dirty="0"/>
              <a:t>Download source code from </a:t>
            </a:r>
            <a:r>
              <a:rPr lang="en-US" sz="1100" dirty="0" err="1"/>
              <a:t>github</a:t>
            </a:r>
            <a:r>
              <a:rPr lang="en-US" sz="1100" dirty="0"/>
              <a:t>:</a:t>
            </a:r>
          </a:p>
          <a:p>
            <a:pPr lvl="1">
              <a:buFont typeface="Wingdings" panose="05000000000000000000" pitchFamily="2" charset="2"/>
              <a:buChar char="§"/>
            </a:pPr>
            <a:r>
              <a:rPr lang="en-US" sz="1100" dirty="0" err="1"/>
              <a:t>git</a:t>
            </a:r>
            <a:r>
              <a:rPr lang="en-US" sz="1100" dirty="0"/>
              <a:t> clone https://github.com/tensorflow/tensorflow</a:t>
            </a:r>
          </a:p>
          <a:p>
            <a:pPr>
              <a:buFont typeface="Wingdings" panose="05000000000000000000" pitchFamily="2" charset="2"/>
              <a:buChar char="§"/>
            </a:pPr>
            <a:r>
              <a:rPr lang="en-US" sz="1100" dirty="0"/>
              <a:t>“./configure” for best performance on Intel Architecture:</a:t>
            </a:r>
          </a:p>
          <a:p>
            <a:pPr lvl="1">
              <a:buFont typeface="Wingdings" panose="05000000000000000000" pitchFamily="2" charset="2"/>
              <a:buChar char="§"/>
            </a:pPr>
            <a:r>
              <a:rPr lang="en-US" sz="1100" dirty="0"/>
              <a:t>Intel MKL-DNN will be automatically downloaded</a:t>
            </a:r>
          </a:p>
          <a:p>
            <a:pPr marL="258924" lvl="1" indent="-258924">
              <a:buFont typeface="Wingdings" panose="05000000000000000000" pitchFamily="2" charset="2"/>
              <a:buChar char="§"/>
            </a:pPr>
            <a:r>
              <a:rPr lang="en-US" sz="1100" dirty="0"/>
              <a:t>For multi-node training (Omni-path):</a:t>
            </a:r>
          </a:p>
          <a:p>
            <a:pPr marL="561001" lvl="2" indent="-258924">
              <a:buFont typeface="Wingdings" panose="05000000000000000000" pitchFamily="2" charset="2"/>
              <a:buChar char="§"/>
            </a:pPr>
            <a:r>
              <a:rPr lang="en-US" sz="1100" dirty="0"/>
              <a:t>“Do you wish to build </a:t>
            </a:r>
            <a:r>
              <a:rPr lang="en-US" sz="1100" dirty="0" err="1"/>
              <a:t>TensorFlow</a:t>
            </a:r>
            <a:r>
              <a:rPr lang="en-US" sz="1100" dirty="0"/>
              <a:t> with VERBS-RDMA support [y/N]”</a:t>
            </a:r>
          </a:p>
          <a:p>
            <a:pPr marL="561001" lvl="2" indent="-258924">
              <a:buFont typeface="Wingdings" panose="05000000000000000000" pitchFamily="2" charset="2"/>
              <a:buChar char="§"/>
            </a:pPr>
            <a:r>
              <a:rPr lang="en-US" sz="1100" dirty="0"/>
              <a:t>Install OPA HFI verbs driver and </a:t>
            </a:r>
            <a:r>
              <a:rPr lang="en-US" sz="1100" dirty="0" err="1"/>
              <a:t>libibverbs</a:t>
            </a:r>
            <a:r>
              <a:rPr lang="en-US" sz="1100" dirty="0"/>
              <a:t> library (MCHAPICH2)</a:t>
            </a:r>
          </a:p>
          <a:p>
            <a:pPr marL="561001" lvl="2" indent="-258924">
              <a:buFont typeface="Wingdings" panose="05000000000000000000" pitchFamily="2" charset="2"/>
              <a:buChar char="§"/>
            </a:pPr>
            <a:r>
              <a:rPr lang="en-US" sz="1100" dirty="0"/>
              <a:t>Turn on RDMA connection, add the protocol "</a:t>
            </a:r>
            <a:r>
              <a:rPr lang="en-US" sz="1100" dirty="0" err="1"/>
              <a:t>grpc+verbs</a:t>
            </a:r>
            <a:r>
              <a:rPr lang="en-US" sz="1100" dirty="0"/>
              <a:t>" in server definition:</a:t>
            </a:r>
          </a:p>
          <a:p>
            <a:pPr marL="906233" lvl="3" indent="-258924">
              <a:buFont typeface="Wingdings" panose="05000000000000000000" pitchFamily="2" charset="2"/>
              <a:buChar char="§"/>
            </a:pPr>
            <a:r>
              <a:rPr lang="en-US" sz="1100" dirty="0"/>
              <a:t>on </a:t>
            </a:r>
            <a:r>
              <a:rPr lang="en-US" sz="1100" dirty="0" err="1"/>
              <a:t>ps</a:t>
            </a:r>
            <a:r>
              <a:rPr lang="en-US" sz="1100" dirty="0"/>
              <a:t>: server = </a:t>
            </a:r>
            <a:r>
              <a:rPr lang="en-US" sz="1100" dirty="0" err="1"/>
              <a:t>tf.train.Server</a:t>
            </a:r>
            <a:r>
              <a:rPr lang="en-US" sz="1100" dirty="0"/>
              <a:t>(cluster, </a:t>
            </a:r>
            <a:r>
              <a:rPr lang="en-US" sz="1100" dirty="0" err="1"/>
              <a:t>job_name</a:t>
            </a:r>
            <a:r>
              <a:rPr lang="en-US" sz="1100" dirty="0"/>
              <a:t>=“</a:t>
            </a:r>
            <a:r>
              <a:rPr lang="en-US" sz="1100" dirty="0" err="1"/>
              <a:t>ps</a:t>
            </a:r>
            <a:r>
              <a:rPr lang="en-US" sz="1100" dirty="0"/>
              <a:t>", </a:t>
            </a:r>
            <a:r>
              <a:rPr lang="en-US" sz="1100" dirty="0" err="1"/>
              <a:t>task_index</a:t>
            </a:r>
            <a:r>
              <a:rPr lang="en-US" sz="1100" dirty="0"/>
              <a:t>=0,</a:t>
            </a:r>
            <a:br>
              <a:rPr lang="en-US" sz="1100" dirty="0"/>
            </a:br>
            <a:r>
              <a:rPr lang="en-US" sz="1100" dirty="0"/>
              <a:t>                                            protocol='</a:t>
            </a:r>
            <a:r>
              <a:rPr lang="en-US" sz="1100" dirty="0" err="1"/>
              <a:t>grpc+verbs</a:t>
            </a:r>
            <a:r>
              <a:rPr lang="en-US" sz="1100" dirty="0"/>
              <a:t>') # default protocol is '</a:t>
            </a:r>
            <a:r>
              <a:rPr lang="en-US" sz="1100" dirty="0" err="1"/>
              <a:t>grpc</a:t>
            </a:r>
            <a:r>
              <a:rPr lang="en-US" sz="1100" dirty="0"/>
              <a:t>‘</a:t>
            </a:r>
          </a:p>
          <a:p>
            <a:pPr marL="906233" lvl="3" indent="-258924">
              <a:buFont typeface="Wingdings" panose="05000000000000000000" pitchFamily="2" charset="2"/>
              <a:buChar char="§"/>
            </a:pPr>
            <a:r>
              <a:rPr lang="en-US" sz="1100" dirty="0"/>
              <a:t>on worker:</a:t>
            </a:r>
            <a:r>
              <a:rPr lang="en-US" sz="1100" dirty="0">
                <a:solidFill>
                  <a:srgbClr val="0071C5"/>
                </a:solidFill>
              </a:rPr>
              <a:t> </a:t>
            </a:r>
            <a:r>
              <a:rPr lang="en-US" sz="1100" dirty="0"/>
              <a:t>server = </a:t>
            </a:r>
            <a:r>
              <a:rPr lang="en-US" sz="1100" dirty="0" err="1"/>
              <a:t>tf.train.Server</a:t>
            </a:r>
            <a:r>
              <a:rPr lang="en-US" sz="1100" dirty="0"/>
              <a:t>(cluster, </a:t>
            </a:r>
            <a:r>
              <a:rPr lang="en-US" sz="1100" dirty="0" err="1"/>
              <a:t>job_name</a:t>
            </a:r>
            <a:r>
              <a:rPr lang="en-US" sz="1100" dirty="0"/>
              <a:t>=“worker", </a:t>
            </a:r>
            <a:r>
              <a:rPr lang="en-US" sz="1100" dirty="0" err="1"/>
              <a:t>task_index</a:t>
            </a:r>
            <a:r>
              <a:rPr lang="en-US" sz="1100" dirty="0"/>
              <a:t>=0,</a:t>
            </a:r>
            <a:br>
              <a:rPr lang="en-US" sz="1100" dirty="0"/>
            </a:br>
            <a:r>
              <a:rPr lang="en-US" sz="1100" dirty="0"/>
              <a:t>                                            protocol='</a:t>
            </a:r>
            <a:r>
              <a:rPr lang="en-US" sz="1100" dirty="0" err="1"/>
              <a:t>grpc+verbs</a:t>
            </a:r>
            <a:r>
              <a:rPr lang="en-US" sz="1100" dirty="0"/>
              <a:t>')</a:t>
            </a:r>
          </a:p>
          <a:p>
            <a:pPr marL="258924" lvl="1" indent="-258924">
              <a:buFont typeface="Wingdings" panose="05000000000000000000" pitchFamily="2" charset="2"/>
              <a:buChar char="§"/>
            </a:pPr>
            <a:r>
              <a:rPr lang="en-US" sz="1100" dirty="0"/>
              <a:t>Build for best performance on CPU</a:t>
            </a:r>
          </a:p>
          <a:p>
            <a:pPr marL="561001" lvl="2" indent="-258924">
              <a:buFont typeface="Wingdings" panose="05000000000000000000" pitchFamily="2" charset="2"/>
              <a:buChar char="§"/>
            </a:pPr>
            <a:r>
              <a:rPr lang="en-US" sz="1100" dirty="0" err="1"/>
              <a:t>bazel</a:t>
            </a:r>
            <a:r>
              <a:rPr lang="en-US" sz="1100" dirty="0"/>
              <a:t> build --</a:t>
            </a:r>
            <a:r>
              <a:rPr lang="en-US" sz="1100" dirty="0" err="1"/>
              <a:t>config</a:t>
            </a:r>
            <a:r>
              <a:rPr lang="en-US" sz="1100" dirty="0"/>
              <a:t>=</a:t>
            </a:r>
            <a:r>
              <a:rPr lang="en-US" sz="1100" dirty="0" err="1"/>
              <a:t>mkl</a:t>
            </a:r>
            <a:r>
              <a:rPr lang="en-US" sz="1100" dirty="0"/>
              <a:t> --</a:t>
            </a:r>
            <a:r>
              <a:rPr lang="en-US" sz="1100" dirty="0" err="1"/>
              <a:t>copt</a:t>
            </a:r>
            <a:r>
              <a:rPr lang="en-US" sz="1100" dirty="0"/>
              <a:t>=“-DEIGEN_USE_VML” -c opt //</a:t>
            </a:r>
            <a:r>
              <a:rPr lang="en-US" sz="1100" dirty="0" err="1"/>
              <a:t>tensorflow</a:t>
            </a:r>
            <a:r>
              <a:rPr lang="en-US" sz="1100" dirty="0"/>
              <a:t>/tools/</a:t>
            </a:r>
            <a:r>
              <a:rPr lang="en-US" sz="1100" dirty="0" err="1"/>
              <a:t>pip_package:build_pip_package</a:t>
            </a:r>
            <a:endParaRPr lang="en-US" sz="1100"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The </a:t>
            </a:r>
            <a:r>
              <a:rPr lang="en-US" sz="1200" kern="1200" dirty="0" err="1">
                <a:solidFill>
                  <a:schemeClr val="tx1"/>
                </a:solidFill>
                <a:effectLst/>
                <a:latin typeface="Intel Clear"/>
                <a:ea typeface="+mn-ea"/>
                <a:cs typeface="+mn-cs"/>
              </a:rPr>
              <a:t>bazel</a:t>
            </a:r>
            <a:r>
              <a:rPr lang="en-US" sz="1200" kern="1200" dirty="0">
                <a:solidFill>
                  <a:schemeClr val="tx1"/>
                </a:solidFill>
                <a:effectLst/>
                <a:latin typeface="Intel Clear"/>
                <a:ea typeface="+mn-ea"/>
                <a:cs typeface="+mn-cs"/>
              </a:rPr>
              <a:t> build command builds a script named </a:t>
            </a:r>
            <a:r>
              <a:rPr lang="en-US" sz="1200" kern="1200" dirty="0" err="1">
                <a:solidFill>
                  <a:schemeClr val="tx1"/>
                </a:solidFill>
                <a:effectLst/>
                <a:latin typeface="Intel Clear"/>
                <a:ea typeface="+mn-ea"/>
                <a:cs typeface="+mn-cs"/>
              </a:rPr>
              <a:t>build_pip_package</a:t>
            </a:r>
            <a:r>
              <a:rPr lang="en-US" sz="1200" kern="1200" dirty="0">
                <a:solidFill>
                  <a:schemeClr val="tx1"/>
                </a:solidFill>
                <a:effectLst/>
                <a:latin typeface="Intel Clear"/>
                <a:ea typeface="+mn-ea"/>
                <a:cs typeface="+mn-cs"/>
              </a:rPr>
              <a:t>. Running this script as follows will build a .</a:t>
            </a:r>
            <a:r>
              <a:rPr lang="en-US" sz="1200" kern="1200" dirty="0" err="1">
                <a:solidFill>
                  <a:schemeClr val="tx1"/>
                </a:solidFill>
                <a:effectLst/>
                <a:latin typeface="Intel Clear"/>
                <a:ea typeface="+mn-ea"/>
                <a:cs typeface="+mn-cs"/>
              </a:rPr>
              <a:t>whl</a:t>
            </a:r>
            <a:r>
              <a:rPr lang="en-US" sz="1200" kern="1200" dirty="0">
                <a:solidFill>
                  <a:schemeClr val="tx1"/>
                </a:solidFill>
                <a:effectLst/>
                <a:latin typeface="Intel Clear"/>
                <a:ea typeface="+mn-ea"/>
                <a:cs typeface="+mn-cs"/>
              </a:rPr>
              <a:t> file </a:t>
            </a:r>
          </a:p>
          <a:p>
            <a:r>
              <a:rPr lang="en-US" sz="1200"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bazel</a:t>
            </a:r>
            <a:r>
              <a:rPr lang="en-US" sz="1200" kern="1200" dirty="0">
                <a:solidFill>
                  <a:schemeClr val="tx1"/>
                </a:solidFill>
                <a:effectLst/>
                <a:latin typeface="Intel Clear"/>
                <a:ea typeface="+mn-ea"/>
                <a:cs typeface="+mn-cs"/>
              </a:rPr>
              <a:t>-bin/</a:t>
            </a:r>
            <a:r>
              <a:rPr lang="en-US" sz="1200" kern="1200" dirty="0" err="1">
                <a:solidFill>
                  <a:schemeClr val="tx1"/>
                </a:solidFill>
                <a:effectLst/>
                <a:latin typeface="Intel Clear"/>
                <a:ea typeface="+mn-ea"/>
                <a:cs typeface="+mn-cs"/>
              </a:rPr>
              <a:t>tensorflow</a:t>
            </a:r>
            <a:r>
              <a:rPr lang="en-US" sz="1200" kern="1200" dirty="0">
                <a:solidFill>
                  <a:schemeClr val="tx1"/>
                </a:solidFill>
                <a:effectLst/>
                <a:latin typeface="Intel Clear"/>
                <a:ea typeface="+mn-ea"/>
                <a:cs typeface="+mn-cs"/>
              </a:rPr>
              <a:t>/tools/</a:t>
            </a:r>
            <a:r>
              <a:rPr lang="en-US" sz="1200" kern="1200" dirty="0" err="1">
                <a:solidFill>
                  <a:schemeClr val="tx1"/>
                </a:solidFill>
                <a:effectLst/>
                <a:latin typeface="Intel Clear"/>
                <a:ea typeface="+mn-ea"/>
                <a:cs typeface="+mn-cs"/>
              </a:rPr>
              <a:t>pip_package</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build_pip_package</a:t>
            </a:r>
            <a:r>
              <a:rPr lang="en-US" sz="1200"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tmp</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tensorflow_pkg</a:t>
            </a:r>
            <a:endParaRPr lang="en-US" sz="1200" kern="1200" dirty="0">
              <a:solidFill>
                <a:schemeClr val="tx1"/>
              </a:solidFill>
              <a:effectLst/>
              <a:latin typeface="Intel Clear"/>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23710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5663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20170609 update</a:t>
            </a:r>
            <a:r>
              <a:rPr lang="en-US" sz="1200" b="1" baseline="0" dirty="0"/>
              <a:t> DNN Primitives</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MKL covers a broad spectrum of mathematical</a:t>
            </a:r>
            <a:r>
              <a:rPr lang="en-US" sz="1200" baseline="0" dirty="0"/>
              <a:t> domains, from sparse and dense linear algebra for both multicore and clusters, FFTs for multicore and clusters, vector math, vector RNGs, special routines for statistical analysis and more.</a:t>
            </a:r>
            <a:endParaRPr lang="en-US" sz="1200"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FEF063-2C9A-46E2-B471-A937FBB8996D}"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8539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66A666-DAFD-4346-9B29-712D4A730575}" type="slidenum">
              <a:rPr lang="en-GB" smtClean="0"/>
              <a:t>11</a:t>
            </a:fld>
            <a:endParaRPr lang="en-GB"/>
          </a:p>
        </p:txBody>
      </p:sp>
    </p:spTree>
    <p:extLst>
      <p:ext uri="{BB962C8B-B14F-4D97-AF65-F5344CB8AC3E}">
        <p14:creationId xmlns:p14="http://schemas.microsoft.com/office/powerpoint/2010/main" val="159047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DC2D0-3DB5-499B-AF5F-F66CEF1D6B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96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Logo">
    <p:spTree>
      <p:nvGrpSpPr>
        <p:cNvPr id="1" name=""/>
        <p:cNvGrpSpPr/>
        <p:nvPr/>
      </p:nvGrpSpPr>
      <p:grpSpPr bwMode="auto">
        <a:xfrm>
          <a:off x="0" y="0"/>
          <a:ext cx="0" cy="0"/>
          <a:chOff x="0" y="0"/>
          <a:chExt cx="0" cy="0"/>
        </a:xfrm>
      </p:grpSpPr>
      <p:pic>
        <p:nvPicPr>
          <p:cNvPr id="4" name="Grafik 6"/>
          <p:cNvPicPr>
            <a:picLocks noChangeAspect="1"/>
          </p:cNvPicPr>
          <p:nvPr userDrawn="1"/>
        </p:nvPicPr>
        <p:blipFill>
          <a:blip r:embed="rId2"/>
          <a:stretch/>
        </p:blipFill>
        <p:spPr bwMode="auto">
          <a:xfrm>
            <a:off x="3162300" y="2672884"/>
            <a:ext cx="6320913" cy="1237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endParaRPr/>
          </a:p>
        </p:txBody>
      </p:sp>
      <p:sp>
        <p:nvSpPr>
          <p:cNvPr id="5" name="Foliennummernplatzhalter 4"/>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7"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p:spTree>
      <p:nvGrpSpPr>
        <p:cNvPr id="1" name=""/>
        <p:cNvGrpSpPr/>
        <p:nvPr/>
      </p:nvGrpSpPr>
      <p:grpSpPr bwMode="auto">
        <a:xfrm>
          <a:off x="0" y="0"/>
          <a:ext cx="0" cy="0"/>
          <a:chOff x="0" y="0"/>
          <a:chExt cx="0" cy="0"/>
        </a:xfrm>
      </p:grpSpPr>
      <p:sp>
        <p:nvSpPr>
          <p:cNvPr id="4" name="Foliennummernplatzhalter 4"/>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6" name="Bild 6"/>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7"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8"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oliennummernplatzhalter 3"/>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6" name="Bild 4"/>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Nur Bild">
    <p:spTree>
      <p:nvGrpSpPr>
        <p:cNvPr id="1" name=""/>
        <p:cNvGrpSpPr/>
        <p:nvPr/>
      </p:nvGrpSpPr>
      <p:grpSpPr bwMode="auto">
        <a:xfrm>
          <a:off x="0" y="0"/>
          <a:ext cx="0" cy="0"/>
          <a:chOff x="0" y="0"/>
          <a:chExt cx="0" cy="0"/>
        </a:xfrm>
      </p:grpSpPr>
      <p:sp>
        <p:nvSpPr>
          <p:cNvPr id="4" name="Bildplatzhalter 7"/>
          <p:cNvSpPr>
            <a:spLocks noGrp="1"/>
          </p:cNvSpPr>
          <p:nvPr>
            <p:ph type="pic" sz="quarter" idx="13"/>
          </p:nvPr>
        </p:nvSpPr>
        <p:spPr bwMode="auto">
          <a:xfrm>
            <a:off x="0" y="0"/>
            <a:ext cx="12192000" cy="6858000"/>
          </a:xfrm>
        </p:spPr>
        <p:txBody>
          <a:bodyPr/>
          <a:lstStyle/>
          <a:p>
            <a:pPr>
              <a:defRPr/>
            </a:pPr>
            <a:r>
              <a:rPr lang="de-DE"/>
              <a:t>Bild durch Klicken auf Symbol hinzufügen</a:t>
            </a:r>
          </a:p>
        </p:txBody>
      </p:sp>
      <p:sp>
        <p:nvSpPr>
          <p:cNvPr id="5" name="Titel 1"/>
          <p:cNvSpPr>
            <a:spLocks noGrp="1"/>
          </p:cNvSpPr>
          <p:nvPr>
            <p:ph type="title"/>
          </p:nvPr>
        </p:nvSpPr>
        <p:spPr bwMode="auto">
          <a:xfrm>
            <a:off x="479426" y="638073"/>
            <a:ext cx="10474456" cy="360099"/>
          </a:xfrm>
        </p:spPr>
        <p:txBody>
          <a:bodyPr anchor="b" anchorCtr="0">
            <a:noAutofit/>
          </a:bodyPr>
          <a:lstStyle>
            <a:lvl1pPr>
              <a:defRPr sz="2600">
                <a:solidFill>
                  <a:schemeClr val="bg1"/>
                </a:solidFill>
              </a:defRPr>
            </a:lvl1pPr>
          </a:lstStyle>
          <a:p>
            <a:pPr>
              <a:defRPr/>
            </a:pPr>
            <a:r>
              <a:rPr lang="de-DE"/>
              <a:t>Mastertitelformat bearbeiten</a:t>
            </a:r>
          </a:p>
        </p:txBody>
      </p:sp>
      <p:sp>
        <p:nvSpPr>
          <p:cNvPr id="6" name="Textplatzhalter 9"/>
          <p:cNvSpPr>
            <a:spLocks noGrp="1"/>
          </p:cNvSpPr>
          <p:nvPr>
            <p:ph type="body" sz="quarter" idx="14" hasCustomPrompt="1"/>
          </p:nvPr>
        </p:nvSpPr>
        <p:spPr bwMode="auto">
          <a:xfrm>
            <a:off x="479425" y="333375"/>
            <a:ext cx="10474325" cy="255588"/>
          </a:xfrm>
        </p:spPr>
        <p:txBody>
          <a:bodyPr>
            <a:noAutofit/>
          </a:bodyPr>
          <a:lstStyle>
            <a:lvl1pPr marL="0" indent="0">
              <a:buFontTx/>
              <a:buNone/>
              <a:defRPr sz="1800">
                <a:solidFill>
                  <a:schemeClr val="bg1"/>
                </a:solidFill>
              </a:defRPr>
            </a:lvl1pPr>
          </a:lstStyle>
          <a:p>
            <a:pPr lvl="0">
              <a:defRPr/>
            </a:pPr>
            <a:r>
              <a:rPr lang="de-DE"/>
              <a:t>Titelmasterformat durch Klicken bearbeiten</a:t>
            </a:r>
            <a:endParaRPr/>
          </a:p>
        </p:txBody>
      </p:sp>
      <p:pic>
        <p:nvPicPr>
          <p:cNvPr id="7"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el + 2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sz="half" idx="1"/>
          </p:nvPr>
        </p:nvSpPr>
        <p:spPr bwMode="auto">
          <a:xfrm>
            <a:off x="479424" y="1412876"/>
            <a:ext cx="5580000"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Inhaltsplatzhalter 3"/>
          <p:cNvSpPr>
            <a:spLocks noGrp="1"/>
          </p:cNvSpPr>
          <p:nvPr>
            <p:ph sz="half" idx="2"/>
          </p:nvPr>
        </p:nvSpPr>
        <p:spPr bwMode="auto">
          <a:xfrm>
            <a:off x="6277037" y="1412876"/>
            <a:ext cx="5580000"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Inhalte vertikal">
    <p:spTree>
      <p:nvGrpSpPr>
        <p:cNvPr id="1" name=""/>
        <p:cNvGrpSpPr/>
        <p:nvPr/>
      </p:nvGrpSpPr>
      <p:grpSpPr bwMode="auto">
        <a:xfrm>
          <a:off x="0" y="0"/>
          <a:ext cx="0" cy="0"/>
          <a:chOff x="0" y="0"/>
          <a:chExt cx="0" cy="0"/>
        </a:xfrm>
      </p:grpSpPr>
      <p:sp>
        <p:nvSpPr>
          <p:cNvPr id="4" name="Inhaltsplatzhalter 2"/>
          <p:cNvSpPr>
            <a:spLocks noGrp="1"/>
          </p:cNvSpPr>
          <p:nvPr>
            <p:ph sz="half" idx="1"/>
          </p:nvPr>
        </p:nvSpPr>
        <p:spPr bwMode="auto">
          <a:xfrm>
            <a:off x="479424" y="1412875"/>
            <a:ext cx="5580000"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Inhaltsplatzhalter 3"/>
          <p:cNvSpPr>
            <a:spLocks noGrp="1"/>
          </p:cNvSpPr>
          <p:nvPr>
            <p:ph sz="half" idx="2"/>
          </p:nvPr>
        </p:nvSpPr>
        <p:spPr bwMode="auto">
          <a:xfrm>
            <a:off x="6277037" y="1412875"/>
            <a:ext cx="5580000"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Titel + 2 Inhalte horizont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3" y="1412875"/>
            <a:ext cx="11377613"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Inhaltsplatzhalter 2"/>
          <p:cNvSpPr>
            <a:spLocks noGrp="1"/>
          </p:cNvSpPr>
          <p:nvPr>
            <p:ph idx="14"/>
          </p:nvPr>
        </p:nvSpPr>
        <p:spPr bwMode="auto">
          <a:xfrm>
            <a:off x="479424" y="3897850"/>
            <a:ext cx="11377614"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Inhalte horizont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3" y="1412875"/>
            <a:ext cx="11377613"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7" name="Inhaltsplatzhalter 2"/>
          <p:cNvSpPr>
            <a:spLocks noGrp="1"/>
          </p:cNvSpPr>
          <p:nvPr>
            <p:ph idx="14"/>
          </p:nvPr>
        </p:nvSpPr>
        <p:spPr bwMode="auto">
          <a:xfrm>
            <a:off x="479424" y="3897850"/>
            <a:ext cx="11377614"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8"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itel + 3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8210237"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4344831"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3 Inhalte vertik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en-GB"/>
          </a:p>
        </p:txBody>
      </p:sp>
      <p:sp>
        <p:nvSpPr>
          <p:cNvPr id="6" name="Inhaltsplatzhalter 2"/>
          <p:cNvSpPr>
            <a:spLocks noGrp="1"/>
          </p:cNvSpPr>
          <p:nvPr>
            <p:ph idx="13"/>
          </p:nvPr>
        </p:nvSpPr>
        <p:spPr bwMode="auto">
          <a:xfrm>
            <a:off x="8210237"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344831" y="1412875"/>
            <a:ext cx="36468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Fußzeilenplatzhalter 4"/>
          <p:cNvSpPr>
            <a:spLocks noGrp="1"/>
          </p:cNvSpPr>
          <p:nvPr>
            <p:ph type="ftr" sz="quarter" idx="3"/>
          </p:nvPr>
        </p:nvSpPr>
        <p:spPr bwMode="auto">
          <a:xfrm>
            <a:off x="479425" y="6541108"/>
            <a:ext cx="1131720"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en-GB"/>
              <a:t>Intel Round Table | Dr. David Brayford | 13.03.2019 </a:t>
            </a:r>
          </a:p>
        </p:txBody>
      </p:sp>
      <p:pic>
        <p:nvPicPr>
          <p:cNvPr id="9"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0"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endParaRPr lang="en-GB"/>
          </a:p>
        </p:txBody>
      </p:sp>
      <p:sp>
        <p:nvSpPr>
          <p:cNvPr id="11" name="Textplatzhalter 9"/>
          <p:cNvSpPr>
            <a:spLocks noGrp="1"/>
          </p:cNvSpPr>
          <p:nvPr>
            <p:ph type="body" sz="quarter" idx="15"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slide 1">
    <p:spTree>
      <p:nvGrpSpPr>
        <p:cNvPr id="1" name=""/>
        <p:cNvGrpSpPr/>
        <p:nvPr/>
      </p:nvGrpSpPr>
      <p:grpSpPr bwMode="auto">
        <a:xfrm>
          <a:off x="0" y="0"/>
          <a:ext cx="0" cy="0"/>
          <a:chOff x="0" y="0"/>
          <a:chExt cx="0" cy="0"/>
        </a:xfrm>
      </p:grpSpPr>
      <p:grpSp>
        <p:nvGrpSpPr>
          <p:cNvPr id="4" name="Gruppieren 1"/>
          <p:cNvGrpSpPr/>
          <p:nvPr userDrawn="1"/>
        </p:nvGrpSpPr>
        <p:grpSpPr bwMode="auto">
          <a:xfrm>
            <a:off x="0" y="0"/>
            <a:ext cx="12192000" cy="6165850"/>
            <a:chOff x="0" y="0"/>
            <a:chExt cx="12192000" cy="6165850"/>
          </a:xfrm>
        </p:grpSpPr>
        <p:pic>
          <p:nvPicPr>
            <p:cNvPr id="5"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0" y="0"/>
              <a:ext cx="12192000" cy="6165850"/>
            </a:xfrm>
            <a:prstGeom prst="rect">
              <a:avLst/>
            </a:prstGeom>
          </p:spPr>
        </p:pic>
        <p:sp>
          <p:nvSpPr>
            <p:cNvPr id="6" name="Rechteck 15"/>
            <p:cNvSpPr/>
            <p:nvPr userDrawn="1"/>
          </p:nvSpPr>
          <p:spPr bwMode="auto">
            <a:xfrm>
              <a:off x="0" y="0"/>
              <a:ext cx="12192000" cy="616585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7"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8"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 preserve="1" userDrawn="1">
  <p:cSld name="Titel + 4 Inhalte vertik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4"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917503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337748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Inhaltsplatzhalter 2"/>
          <p:cNvSpPr>
            <a:spLocks noGrp="1"/>
          </p:cNvSpPr>
          <p:nvPr>
            <p:ph idx="15"/>
          </p:nvPr>
        </p:nvSpPr>
        <p:spPr bwMode="auto">
          <a:xfrm>
            <a:off x="6275552" y="1413413"/>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10"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1"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4 Inhalte vertik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Inhaltsplatzhalter 2"/>
          <p:cNvSpPr>
            <a:spLocks noGrp="1"/>
          </p:cNvSpPr>
          <p:nvPr>
            <p:ph idx="13"/>
          </p:nvPr>
        </p:nvSpPr>
        <p:spPr bwMode="auto">
          <a:xfrm>
            <a:off x="917503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3377488" y="1412875"/>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5"/>
          </p:nvPr>
        </p:nvSpPr>
        <p:spPr bwMode="auto">
          <a:xfrm>
            <a:off x="6275552" y="1413413"/>
            <a:ext cx="2682000" cy="4751999"/>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1" name="Titel 1"/>
          <p:cNvSpPr>
            <a:spLocks noGrp="1"/>
          </p:cNvSpPr>
          <p:nvPr>
            <p:ph type="title" hasCustomPrompt="1"/>
          </p:nvPr>
        </p:nvSpPr>
        <p:spPr bwMode="auto">
          <a:xfrm>
            <a:off x="479426" y="638073"/>
            <a:ext cx="10474456" cy="360099"/>
          </a:xfrm>
        </p:spPr>
        <p:txBody>
          <a:bodyPr anchor="b" anchorCtr="0">
            <a:noAutofit/>
          </a:bodyPr>
          <a:lstStyle>
            <a:lvl1pPr>
              <a:defRPr sz="2600"/>
            </a:lvl1pPr>
          </a:lstStyle>
          <a:p>
            <a:pPr>
              <a:defRPr/>
            </a:pPr>
            <a:r>
              <a:rPr lang="de-DE"/>
              <a:t>Titelmasterformat durch Klicken bearbeiten</a:t>
            </a:r>
          </a:p>
        </p:txBody>
      </p:sp>
      <p:sp>
        <p:nvSpPr>
          <p:cNvPr id="12" name="Textplatzhalter 9"/>
          <p:cNvSpPr>
            <a:spLocks noGrp="1"/>
          </p:cNvSpPr>
          <p:nvPr>
            <p:ph type="body" sz="quarter" idx="16"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 4 Inhalte horizonta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idx="1"/>
          </p:nvPr>
        </p:nvSpPr>
        <p:spPr bwMode="auto">
          <a:xfrm>
            <a:off x="479424"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7" name="Inhaltsplatzhalter 2"/>
          <p:cNvSpPr>
            <a:spLocks noGrp="1"/>
          </p:cNvSpPr>
          <p:nvPr>
            <p:ph idx="13"/>
          </p:nvPr>
        </p:nvSpPr>
        <p:spPr bwMode="auto">
          <a:xfrm>
            <a:off x="6277038"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4"/>
          </p:nvPr>
        </p:nvSpPr>
        <p:spPr bwMode="auto">
          <a:xfrm>
            <a:off x="479424"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Inhaltsplatzhalter 2"/>
          <p:cNvSpPr>
            <a:spLocks noGrp="1"/>
          </p:cNvSpPr>
          <p:nvPr>
            <p:ph idx="15"/>
          </p:nvPr>
        </p:nvSpPr>
        <p:spPr bwMode="auto">
          <a:xfrm>
            <a:off x="6277038"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10"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1"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4 Inhalte horizontal">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5"/>
          <p:cNvSpPr>
            <a:spLocks noGrp="1"/>
          </p:cNvSpPr>
          <p:nvPr>
            <p:ph type="sldNum" sz="quarter" idx="12"/>
          </p:nvPr>
        </p:nvSpPr>
        <p:spPr bwMode="auto"/>
        <p:txBody>
          <a:bodyPr/>
          <a:lstStyle/>
          <a:p>
            <a:pPr>
              <a:defRPr/>
            </a:pPr>
            <a:fld id="{B2DB4FC9-BFE1-2046-B7CF-BF700D81BD1A}" type="slidenum">
              <a:t>‹#›</a:t>
            </a:fld>
            <a:endParaRPr lang="de-DE"/>
          </a:p>
        </p:txBody>
      </p:sp>
      <p:sp>
        <p:nvSpPr>
          <p:cNvPr id="6" name="Inhaltsplatzhalter 2"/>
          <p:cNvSpPr>
            <a:spLocks noGrp="1"/>
          </p:cNvSpPr>
          <p:nvPr>
            <p:ph idx="13"/>
          </p:nvPr>
        </p:nvSpPr>
        <p:spPr bwMode="auto">
          <a:xfrm>
            <a:off x="6277038" y="1412875"/>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79424"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Inhaltsplatzhalter 2"/>
          <p:cNvSpPr>
            <a:spLocks noGrp="1"/>
          </p:cNvSpPr>
          <p:nvPr>
            <p:ph idx="15"/>
          </p:nvPr>
        </p:nvSpPr>
        <p:spPr bwMode="auto">
          <a:xfrm>
            <a:off x="6277038" y="3897850"/>
            <a:ext cx="5580000" cy="2268000"/>
          </a:xfrm>
        </p:spPr>
        <p:txBody>
          <a:bodyPr>
            <a:noAutofit/>
          </a:body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9"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10"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11"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2" name="Textplatzhalter 9"/>
          <p:cNvSpPr>
            <a:spLocks noGrp="1"/>
          </p:cNvSpPr>
          <p:nvPr>
            <p:ph type="body" sz="quarter" idx="16"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Titel + 2 Boxen Eyecatch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lstStyle>
            <a:lvl1pPr>
              <a:defRPr sz="2600"/>
            </a:lvl1pPr>
          </a:lstStyle>
          <a:p>
            <a:pPr>
              <a:defRPr/>
            </a:pPr>
            <a:r>
              <a:rPr lang="de-DE"/>
              <a:t>Mastertitelformat bearbeiten</a:t>
            </a:r>
            <a:endParaRPr/>
          </a:p>
        </p:txBody>
      </p:sp>
      <p:sp>
        <p:nvSpPr>
          <p:cNvPr id="5" name="Inhaltsplatzhalter 2"/>
          <p:cNvSpPr>
            <a:spLocks noGrp="1"/>
          </p:cNvSpPr>
          <p:nvPr>
            <p:ph sz="half" idx="1"/>
          </p:nvPr>
        </p:nvSpPr>
        <p:spPr bwMode="auto">
          <a:xfrm>
            <a:off x="6277038" y="1412875"/>
            <a:ext cx="5580000" cy="4752975"/>
          </a:xfrm>
          <a:prstGeom prst="rect">
            <a:avLst/>
          </a:prstGeom>
          <a:solidFill>
            <a:schemeClr val="tx2"/>
          </a:solidFill>
          <a:ln w="38100" cap="sq">
            <a:noFill/>
            <a:miter lim="800000"/>
          </a:ln>
        </p:spPr>
        <p:txBody>
          <a:bodyPr vert="horz" wrap="square" lIns="180000" tIns="144000" rIns="180000" bIns="144000" rtlCol="0">
            <a:noAutofit/>
          </a:bodyPr>
          <a:lstStyle>
            <a:lvl1pPr marL="252000" indent="-252000">
              <a:defRPr lang="de-DE" sz="2200">
                <a:solidFill>
                  <a:schemeClr val="bg1"/>
                </a:solidFill>
                <a:latin typeface="Arial"/>
                <a:ea typeface="Arial"/>
                <a:cs typeface="Arial"/>
              </a:defRPr>
            </a:lvl1pPr>
            <a:lvl2pPr>
              <a:defRPr lang="de-DE"/>
            </a:lvl2pPr>
            <a:lvl3pPr>
              <a:defRPr lang="de-DE"/>
            </a:lvl3pPr>
            <a:lvl4pPr>
              <a:defRPr lang="de-DE"/>
            </a:lvl4pPr>
            <a:lvl5pPr>
              <a:defRPr lang="de-DE"/>
            </a:lvl5pPr>
          </a:lstStyle>
          <a:p>
            <a:pPr marL="252000" lvl="0" indent="-252000" algn="l" defTabSz="914400">
              <a:lnSpc>
                <a:spcPct val="100000"/>
              </a:lnSpc>
              <a:spcBef>
                <a:spcPts val="400"/>
              </a:spcBef>
              <a:buFont typeface="Arial"/>
              <a:buChar char="•"/>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Inhaltsplatzhalter 2"/>
          <p:cNvSpPr>
            <a:spLocks noGrp="1"/>
          </p:cNvSpPr>
          <p:nvPr>
            <p:ph idx="13"/>
          </p:nvPr>
        </p:nvSpPr>
        <p:spPr bwMode="auto">
          <a:xfrm>
            <a:off x="479425" y="1412874"/>
            <a:ext cx="5580000" cy="4752975"/>
          </a:xfrm>
          <a:prstGeom prst="rect">
            <a:avLst/>
          </a:prstGeom>
          <a:ln w="38100" cap="sq">
            <a:solidFill>
              <a:schemeClr val="bg2"/>
            </a:solidFill>
            <a:miter lim="800000"/>
          </a:ln>
        </p:spPr>
        <p:txBody>
          <a:bodyPr lIns="180000" tIns="144000" rIns="180000" bIns="144000">
            <a:noAutofit/>
          </a:bodyPr>
          <a:lstStyle>
            <a:lvl1pPr>
              <a:defRPr lang="de-DE" sz="2200">
                <a:solidFill>
                  <a:schemeClr val="tx1"/>
                </a:solidFill>
                <a:latin typeface="Arial"/>
                <a:ea typeface="Arial"/>
                <a:cs typeface="Aria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2 Boxen Eyecatcher">
    <p:spTree>
      <p:nvGrpSpPr>
        <p:cNvPr id="1" name=""/>
        <p:cNvGrpSpPr/>
        <p:nvPr/>
      </p:nvGrpSpPr>
      <p:grpSpPr bwMode="auto">
        <a:xfrm>
          <a:off x="0" y="0"/>
          <a:ext cx="0" cy="0"/>
          <a:chOff x="0" y="0"/>
          <a:chExt cx="0" cy="0"/>
        </a:xfrm>
      </p:grpSpPr>
      <p:sp>
        <p:nvSpPr>
          <p:cNvPr id="4"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5"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6" name="Inhaltsplatzhalter 2"/>
          <p:cNvSpPr>
            <a:spLocks noGrp="1"/>
          </p:cNvSpPr>
          <p:nvPr>
            <p:ph sz="half" idx="1"/>
          </p:nvPr>
        </p:nvSpPr>
        <p:spPr bwMode="auto">
          <a:xfrm>
            <a:off x="6277038" y="1412875"/>
            <a:ext cx="5580000" cy="4752975"/>
          </a:xfrm>
          <a:prstGeom prst="rect">
            <a:avLst/>
          </a:prstGeom>
          <a:solidFill>
            <a:schemeClr val="tx2"/>
          </a:solidFill>
          <a:ln w="38100" cap="sq">
            <a:noFill/>
            <a:miter lim="800000"/>
          </a:ln>
        </p:spPr>
        <p:txBody>
          <a:bodyPr vert="horz" wrap="square" lIns="180000" tIns="144000" rIns="180000" bIns="144000" rtlCol="0">
            <a:noAutofit/>
          </a:bodyPr>
          <a:lstStyle>
            <a:lvl1pPr marL="252000" indent="-252000">
              <a:defRPr lang="de-DE" sz="2200">
                <a:solidFill>
                  <a:schemeClr val="bg1"/>
                </a:solidFill>
                <a:latin typeface="Arial"/>
                <a:ea typeface="Arial"/>
                <a:cs typeface="Arial"/>
              </a:defRPr>
            </a:lvl1pPr>
            <a:lvl2pPr>
              <a:defRPr lang="de-DE"/>
            </a:lvl2pPr>
            <a:lvl3pPr>
              <a:defRPr lang="de-DE"/>
            </a:lvl3pPr>
            <a:lvl4pPr>
              <a:defRPr lang="de-DE"/>
            </a:lvl4pPr>
            <a:lvl5pPr>
              <a:defRPr lang="de-DE"/>
            </a:lvl5pPr>
          </a:lstStyle>
          <a:p>
            <a:pPr marL="252000" lvl="0" indent="-252000" algn="l" defTabSz="914400">
              <a:lnSpc>
                <a:spcPct val="100000"/>
              </a:lnSpc>
              <a:spcBef>
                <a:spcPts val="400"/>
              </a:spcBef>
              <a:buFont typeface="Arial"/>
              <a:buChar char="•"/>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Inhaltsplatzhalter 2"/>
          <p:cNvSpPr>
            <a:spLocks noGrp="1"/>
          </p:cNvSpPr>
          <p:nvPr>
            <p:ph idx="14"/>
          </p:nvPr>
        </p:nvSpPr>
        <p:spPr bwMode="auto">
          <a:xfrm>
            <a:off x="479425" y="1412875"/>
            <a:ext cx="5580000" cy="4752975"/>
          </a:xfrm>
          <a:prstGeom prst="rect">
            <a:avLst/>
          </a:prstGeom>
          <a:ln w="38100" cap="sq">
            <a:solidFill>
              <a:schemeClr val="bg2"/>
            </a:solidFill>
            <a:miter lim="800000"/>
          </a:ln>
        </p:spPr>
        <p:txBody>
          <a:bodyPr lIns="180000" tIns="144000" rIns="180000" bIns="144000">
            <a:noAutofit/>
          </a:bodyPr>
          <a:lstStyle>
            <a:lvl1pPr>
              <a:defRPr lang="de-DE" sz="2200">
                <a:solidFill>
                  <a:schemeClr val="tx1"/>
                </a:solidFill>
                <a:latin typeface="Arial"/>
                <a:ea typeface="Arial"/>
                <a:cs typeface="Aria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8" name="Bild 13"/>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preserve="1" userDrawn="1">
  <p:cSld name="Titel + Text Eyecatcher links">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5" y="333375"/>
            <a:ext cx="10182599" cy="360099"/>
          </a:xfrm>
        </p:spPr>
        <p:txBody>
          <a:bodyPr anchor="t" anchorCtr="0"/>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3377488" y="1412875"/>
            <a:ext cx="8479550" cy="4752000"/>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Text Eyecatcher links">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3377488" y="1412875"/>
            <a:ext cx="8479550" cy="4752000"/>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preserve="1" userDrawn="1">
  <p:cSld name="Titel + Text Eyecatch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5" y="333375"/>
            <a:ext cx="10182599" cy="360099"/>
          </a:xfrm>
        </p:spPr>
        <p:txBody>
          <a:bodyPr anchor="t" anchorCtr="0">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8478127" cy="4751999"/>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Textplatzhalter 3"/>
          <p:cNvSpPr>
            <a:spLocks noGrp="1"/>
          </p:cNvSpPr>
          <p:nvPr>
            <p:ph type="body" sz="half" idx="2"/>
          </p:nvPr>
        </p:nvSpPr>
        <p:spPr bwMode="auto">
          <a:xfrm>
            <a:off x="9175750" y="1412875"/>
            <a:ext cx="2681288" cy="4751999"/>
          </a:xfrm>
          <a:prstGeom prst="rect">
            <a:avLst/>
          </a:prstGeom>
          <a:solidFill>
            <a:schemeClr val="tx2"/>
          </a:solidFill>
        </p:spPr>
        <p:txBody>
          <a:bodyPr wrap="square" lIns="180000" tIns="144000" rIns="180000" bIns="144000" rtlCol="0">
            <a:noAutofit/>
          </a:bodyPr>
          <a:lstStyle>
            <a:lvl1pPr marL="0" indent="0">
              <a:buNone/>
              <a:defRPr lang="de-DE" sz="2200">
                <a:solidFill>
                  <a:schemeClr val="bg1"/>
                </a:solidFill>
                <a:latin typeface="+mj-lt"/>
                <a:ea typeface="+mn-ea"/>
                <a:cs typeface="+mn-cs"/>
              </a:defRPr>
            </a:lvl1pPr>
          </a:lstStyle>
          <a:p>
            <a:pPr marL="0"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7"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9"/>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Text Eyecatcher rechts">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4" y="1412875"/>
            <a:ext cx="8478127" cy="4751999"/>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Textplatzhalter 3"/>
          <p:cNvSpPr>
            <a:spLocks noGrp="1"/>
          </p:cNvSpPr>
          <p:nvPr>
            <p:ph type="body" sz="half" idx="2"/>
          </p:nvPr>
        </p:nvSpPr>
        <p:spPr bwMode="auto">
          <a:xfrm>
            <a:off x="9175750" y="1412875"/>
            <a:ext cx="2681288" cy="4751999"/>
          </a:xfrm>
          <a:prstGeom prst="rect">
            <a:avLst/>
          </a:prstGeom>
          <a:solidFill>
            <a:schemeClr val="tx2"/>
          </a:solidFill>
        </p:spPr>
        <p:txBody>
          <a:bodyPr wrap="square" lIns="180000" tIns="144000" rIns="180000" bIns="144000" rtlCol="0">
            <a:noAutofit/>
          </a:bodyPr>
          <a:lstStyle>
            <a:lvl1pPr marL="0" indent="0">
              <a:buNone/>
              <a:defRPr lang="de-DE" sz="2200">
                <a:solidFill>
                  <a:schemeClr val="bg1"/>
                </a:solidFill>
                <a:latin typeface="+mj-lt"/>
                <a:ea typeface="+mn-ea"/>
                <a:cs typeface="+mn-cs"/>
              </a:defRPr>
            </a:lvl1pPr>
          </a:lstStyle>
          <a:p>
            <a:pPr marL="0"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9"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10"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4_Titelslide 2">
    <p:spTree>
      <p:nvGrpSpPr>
        <p:cNvPr id="1" name=""/>
        <p:cNvGrpSpPr/>
        <p:nvPr/>
      </p:nvGrpSpPr>
      <p:grpSpPr bwMode="auto">
        <a:xfrm>
          <a:off x="0" y="0"/>
          <a:ext cx="0" cy="0"/>
          <a:chOff x="0" y="0"/>
          <a:chExt cx="0" cy="0"/>
        </a:xfrm>
      </p:grpSpPr>
      <p:pic>
        <p:nvPicPr>
          <p:cNvPr id="4" name="Grafik 4"/>
          <p:cNvPicPr>
            <a:picLocks noChangeAspect="1"/>
          </p:cNvPicPr>
          <p:nvPr userDrawn="1"/>
        </p:nvPicPr>
        <p:blipFill>
          <a:blip r:embed="rId2"/>
          <a:stretch/>
        </p:blipFill>
        <p:spPr bwMode="auto">
          <a:xfrm>
            <a:off x="0" y="1"/>
            <a:ext cx="12192000" cy="6858000"/>
          </a:xfrm>
          <a:prstGeom prst="rect">
            <a:avLst/>
          </a:prstGeom>
        </p:spPr>
      </p:pic>
      <p:pic>
        <p:nvPicPr>
          <p:cNvPr id="5" name="Grafik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0" y="0"/>
            <a:ext cx="12192000" cy="6858000"/>
          </a:xfrm>
          <a:prstGeom prst="rect">
            <a:avLst/>
          </a:prstGeom>
        </p:spPr>
      </p:pic>
      <p:sp>
        <p:nvSpPr>
          <p:cNvPr id="6" name="Rechteck 11"/>
          <p:cNvSpPr/>
          <p:nvPr userDrawn="1"/>
        </p:nvSpPr>
        <p:spPr bwMode="auto">
          <a:xfrm>
            <a:off x="0" y="1"/>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7" name="Foliennummernplatzhalter 5"/>
          <p:cNvSpPr>
            <a:spLocks noGrp="1"/>
          </p:cNvSpPr>
          <p:nvPr userDrawn="1">
            <p:ph type="sldNum" sz="quarter" idx="12"/>
          </p:nvPr>
        </p:nvSpPr>
        <p:spPr bwMode="auto"/>
        <p:txBody>
          <a:bodyPr/>
          <a:lstStyle>
            <a:lvl1pPr>
              <a:defRPr>
                <a:solidFill>
                  <a:schemeClr val="bg1"/>
                </a:solidFill>
              </a:defRPr>
            </a:lvl1pPr>
          </a:lstStyle>
          <a:p>
            <a:pPr>
              <a:defRPr/>
            </a:pPr>
            <a:fld id="{B2DB4FC9-BFE1-2046-B7CF-BF700D81BD1A}" type="slidenum">
              <a:t>‹#›</a:t>
            </a:fld>
            <a:endParaRPr lang="de-DE"/>
          </a:p>
        </p:txBody>
      </p:sp>
      <p:sp>
        <p:nvSpPr>
          <p:cNvPr id="8" name="Inhaltsplatzhalter 11"/>
          <p:cNvSpPr>
            <a:spLocks noGrp="1"/>
          </p:cNvSpPr>
          <p:nvPr userDrawn="1">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t" anchorCtr="0">
            <a:spAutoFit/>
          </a:bodyPr>
          <a:lstStyle>
            <a:lvl1pPr marL="0" indent="0">
              <a:buFontTx/>
              <a:buNone/>
              <a:defRPr sz="3600">
                <a:solidFill>
                  <a:schemeClr val="bg1"/>
                </a:solidFill>
              </a:defRPr>
            </a:lvl1pPr>
          </a:lstStyle>
          <a:p>
            <a:pPr lvl="0">
              <a:defRPr/>
            </a:pPr>
            <a:r>
              <a:rPr lang="de-DE"/>
              <a:t>Mastertextformat bearbeiten</a:t>
            </a:r>
            <a:endParaRPr/>
          </a:p>
        </p:txBody>
      </p:sp>
      <p:pic>
        <p:nvPicPr>
          <p:cNvPr id="9" name="Bild 8"/>
          <p:cNvPicPr>
            <a:picLocks noChangeAspect="1"/>
          </p:cNvPicPr>
          <p:nvPr userDrawn="1"/>
        </p:nvPicPr>
        <p:blipFill>
          <a:blip r:embed="rId4"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preserve="1" userDrawn="1">
  <p:cSld name="Titel + Bild Eyecatcher links">
    <p:spTree>
      <p:nvGrpSpPr>
        <p:cNvPr id="1" name=""/>
        <p:cNvGrpSpPr/>
        <p:nvPr/>
      </p:nvGrpSpPr>
      <p:grpSpPr bwMode="auto">
        <a:xfrm>
          <a:off x="0" y="0"/>
          <a:ext cx="0" cy="0"/>
          <a:chOff x="0" y="0"/>
          <a:chExt cx="0" cy="0"/>
        </a:xfrm>
      </p:grpSpPr>
      <p:sp>
        <p:nvSpPr>
          <p:cNvPr id="4" name="Bildplatzhalter 2"/>
          <p:cNvSpPr>
            <a:spLocks noGrp="1"/>
          </p:cNvSpPr>
          <p:nvPr>
            <p:ph type="pic" idx="1"/>
          </p:nvPr>
        </p:nvSpPr>
        <p:spPr bwMode="auto">
          <a:xfrm>
            <a:off x="3377488" y="1412875"/>
            <a:ext cx="8479550" cy="4752000"/>
          </a:xfrm>
        </p:spPr>
        <p:txBody>
          <a:bodyPr>
            <a:normAutofit/>
          </a:bodyPr>
          <a:lstStyle>
            <a:lvl1pPr marL="0" indent="0">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Titelplatzhalter 1"/>
          <p:cNvSpPr>
            <a:spLocks noGrp="1"/>
          </p:cNvSpPr>
          <p:nvPr>
            <p:ph type="title"/>
          </p:nvPr>
        </p:nvSpPr>
        <p:spPr bwMode="auto">
          <a:xfrm>
            <a:off x="479426" y="333375"/>
            <a:ext cx="10474456" cy="360099"/>
          </a:xfrm>
          <a:prstGeom prst="rect">
            <a:avLst/>
          </a:prstGeom>
        </p:spPr>
        <p:txBody>
          <a:bodyPr vert="horz" wrap="square" lIns="0" tIns="0" rIns="0" bIns="0" rtlCol="0" anchor="t">
            <a:spAutoFit/>
          </a:bodyPr>
          <a:lstStyle>
            <a:lvl1pPr>
              <a:defRPr sz="2600"/>
            </a:lvl1pPr>
          </a:lstStyle>
          <a:p>
            <a:pPr>
              <a:defRPr/>
            </a:pPr>
            <a:r>
              <a:rPr lang="de-DE"/>
              <a:t>Mastertitelformat bearbeiten</a:t>
            </a:r>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8"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marL="0" indent="0">
              <a:buFontTx/>
              <a:buNone/>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9"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 Bild Eyecatcher links">
    <p:spTree>
      <p:nvGrpSpPr>
        <p:cNvPr id="1" name=""/>
        <p:cNvGrpSpPr/>
        <p:nvPr/>
      </p:nvGrpSpPr>
      <p:grpSpPr bwMode="auto">
        <a:xfrm>
          <a:off x="0" y="0"/>
          <a:ext cx="0" cy="0"/>
          <a:chOff x="0" y="0"/>
          <a:chExt cx="0" cy="0"/>
        </a:xfrm>
      </p:grpSpPr>
      <p:sp>
        <p:nvSpPr>
          <p:cNvPr id="4" name="Bildplatzhalter 2"/>
          <p:cNvSpPr>
            <a:spLocks noGrp="1"/>
          </p:cNvSpPr>
          <p:nvPr>
            <p:ph type="pic" idx="1"/>
          </p:nvPr>
        </p:nvSpPr>
        <p:spPr bwMode="auto">
          <a:xfrm>
            <a:off x="3377488" y="1412875"/>
            <a:ext cx="8479550" cy="4752000"/>
          </a:xfrm>
        </p:spPr>
        <p:txBody>
          <a:bodyPr>
            <a:normAutofit/>
          </a:bodyPr>
          <a:lstStyle>
            <a:lvl1pPr marL="0" indent="0">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de-DE"/>
              <a:t>Bild durch Klicken auf Symbol hinzufügen</a:t>
            </a:r>
            <a:endParaRPr/>
          </a:p>
        </p:txBody>
      </p:sp>
      <p:sp>
        <p:nvSpPr>
          <p:cNvPr id="5" name="Foliennummernplatzhalter 6"/>
          <p:cNvSpPr>
            <a:spLocks noGrp="1"/>
          </p:cNvSpPr>
          <p:nvPr>
            <p:ph type="sldNum" sz="quarter" idx="12"/>
          </p:nvPr>
        </p:nvSpPr>
        <p:spPr bwMode="auto"/>
        <p:txBody>
          <a:bodyPr/>
          <a:lstStyle/>
          <a:p>
            <a:pPr>
              <a:defRPr/>
            </a:pPr>
            <a:fld id="{B2DB4FC9-BFE1-2046-B7CF-BF700D81BD1A}" type="slidenum">
              <a:t>‹#›</a:t>
            </a:fld>
            <a:endParaRPr lang="de-DE"/>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7" name="Bild 15"/>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8"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9"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endParaRPr/>
          </a:p>
        </p:txBody>
      </p:sp>
      <p:sp>
        <p:nvSpPr>
          <p:cNvPr id="10" name="Textplatzhalter 3"/>
          <p:cNvSpPr>
            <a:spLocks noGrp="1"/>
          </p:cNvSpPr>
          <p:nvPr>
            <p:ph type="body" sz="half" idx="2"/>
          </p:nvPr>
        </p:nvSpPr>
        <p:spPr bwMode="auto">
          <a:xfrm>
            <a:off x="479424" y="1412875"/>
            <a:ext cx="2682875" cy="4752000"/>
          </a:xfrm>
          <a:prstGeom prst="rect">
            <a:avLst/>
          </a:prstGeom>
          <a:solidFill>
            <a:schemeClr val="tx2"/>
          </a:solidFill>
        </p:spPr>
        <p:txBody>
          <a:bodyPr vert="horz" wrap="square" lIns="180000" tIns="144000" rIns="180000" bIns="144000" rtlCol="0">
            <a:noAutofit/>
          </a:bodyPr>
          <a:lstStyle>
            <a:lvl1pPr marL="0" indent="0">
              <a:buFontTx/>
              <a:buNone/>
              <a:defRPr lang="de-DE" sz="2200">
                <a:solidFill>
                  <a:schemeClr val="bg1"/>
                </a:solidFill>
                <a:latin typeface="+mj-lt"/>
                <a:ea typeface="+mn-ea"/>
                <a:cs typeface="+mn-cs"/>
              </a:defRPr>
            </a:lvl1pPr>
          </a:lstStyle>
          <a:p>
            <a:pPr marL="0" lvl="0" indent="0" algn="l" defTabSz="914400">
              <a:lnSpc>
                <a:spcPct val="100000"/>
              </a:lnSpc>
              <a:spcBef>
                <a:spcPts val="400"/>
              </a:spcBef>
              <a:buFont typeface="Arial"/>
              <a:buNone/>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blank" preserve="1" userDrawn="1">
  <p:cSld name="1_Leer">
    <p:spTree>
      <p:nvGrpSpPr>
        <p:cNvPr id="1" name=""/>
        <p:cNvGrpSpPr/>
        <p:nvPr/>
      </p:nvGrpSpPr>
      <p:grpSpPr bwMode="auto">
        <a:xfrm>
          <a:off x="0" y="0"/>
          <a:ext cx="0" cy="0"/>
          <a:chOff x="0" y="0"/>
          <a:chExt cx="0" cy="0"/>
        </a:xfrm>
      </p:grpSpPr>
      <p:pic>
        <p:nvPicPr>
          <p:cNvPr id="4" name="Grafik 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0" y="0"/>
            <a:ext cx="12192000" cy="6858000"/>
          </a:xfrm>
          <a:prstGeom prst="rect">
            <a:avLst/>
          </a:prstGeom>
        </p:spPr>
      </p:pic>
      <p:sp>
        <p:nvSpPr>
          <p:cNvPr id="5" name="Rechteck 13"/>
          <p:cNvSpPr/>
          <p:nvPr userDrawn="1"/>
        </p:nvSpPr>
        <p:spPr bwMode="auto">
          <a:xfrm>
            <a:off x="0" y="0"/>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6" name="Bild 10"/>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preserve="1" userDrawn="1">
  <p:cSld name="Blauer Verlauf">
    <p:bg>
      <p:bgPr>
        <a:gradFill>
          <a:gsLst>
            <a:gs pos="0">
              <a:srgbClr val="137DFF">
                <a:alpha val="80000"/>
              </a:srgbClr>
            </a:gs>
            <a:gs pos="50000">
              <a:srgbClr val="003980">
                <a:alpha val="70000"/>
              </a:srgbClr>
            </a:gs>
            <a:gs pos="100000">
              <a:srgbClr val="00234E">
                <a:alpha val="70000"/>
              </a:srgbClr>
            </a:gs>
          </a:gsLst>
          <a:lin ang="0" scaled="1"/>
        </a:gradFill>
        <a:effectLst/>
      </p:bgPr>
    </p:bg>
    <p:spTree>
      <p:nvGrpSpPr>
        <p:cNvPr id="1" name=""/>
        <p:cNvGrpSpPr/>
        <p:nvPr/>
      </p:nvGrpSpPr>
      <p:grpSpPr bwMode="auto">
        <a:xfrm>
          <a:off x="0" y="0"/>
          <a:ext cx="0" cy="0"/>
          <a:chOff x="0" y="0"/>
          <a:chExt cx="0" cy="0"/>
        </a:xfrm>
      </p:grpSpPr>
      <p:pic>
        <p:nvPicPr>
          <p:cNvPr id="4"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Blauer Title">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sp>
        <p:nvSpPr>
          <p:cNvPr id="4" name="Titel 2"/>
          <p:cNvSpPr>
            <a:spLocks noGrp="1"/>
          </p:cNvSpPr>
          <p:nvPr>
            <p:ph type="title"/>
          </p:nvPr>
        </p:nvSpPr>
        <p:spPr bwMode="auto"/>
        <p:txBody>
          <a:bodyPr/>
          <a:lstStyle>
            <a:lvl1pPr>
              <a:defRPr>
                <a:solidFill>
                  <a:schemeClr val="bg1"/>
                </a:solidFill>
              </a:defRPr>
            </a:lvl1pPr>
          </a:lstStyle>
          <a:p>
            <a:pPr>
              <a:defRPr/>
            </a:pPr>
            <a:r>
              <a:rPr lang="de-DE"/>
              <a:t>Mastertitelformat bearbeiten</a:t>
            </a:r>
          </a:p>
        </p:txBody>
      </p:sp>
      <p:pic>
        <p:nvPicPr>
          <p:cNvPr id="5"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preserve="1" userDrawn="1">
  <p:cSld name="Blauer Verlauf Title + Subtitle">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pic>
        <p:nvPicPr>
          <p:cNvPr id="4" name="Bild 12"/>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
        <p:nvSpPr>
          <p:cNvPr id="5" name="Titel 1"/>
          <p:cNvSpPr>
            <a:spLocks noGrp="1"/>
          </p:cNvSpPr>
          <p:nvPr>
            <p:ph type="title"/>
          </p:nvPr>
        </p:nvSpPr>
        <p:spPr bwMode="auto">
          <a:xfrm>
            <a:off x="479426" y="638073"/>
            <a:ext cx="10474456" cy="360099"/>
          </a:xfrm>
        </p:spPr>
        <p:txBody>
          <a:bodyPr anchor="b" anchorCtr="0">
            <a:noAutofit/>
          </a:bodyPr>
          <a:lstStyle>
            <a:lvl1pPr>
              <a:defRPr sz="2600">
                <a:solidFill>
                  <a:schemeClr val="bg1"/>
                </a:solidFill>
              </a:defRPr>
            </a:lvl1pPr>
          </a:lstStyle>
          <a:p>
            <a:pPr>
              <a:defRPr/>
            </a:pPr>
            <a:r>
              <a:rPr lang="de-DE"/>
              <a:t>Mastertitelformat bearbeiten</a:t>
            </a:r>
          </a:p>
        </p:txBody>
      </p:sp>
      <p:sp>
        <p:nvSpPr>
          <p:cNvPr id="6"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rgbClr val="AFD7FF"/>
                </a:solidFill>
              </a:defRPr>
            </a:lvl1pPr>
          </a:lstStyle>
          <a:p>
            <a:pPr lvl="0">
              <a:defRPr/>
            </a:pPr>
            <a:r>
              <a:rPr lang="de-DE"/>
              <a:t>Titelmasterformat durch Klicken bearbeiten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9086936" y="6626246"/>
            <a:ext cx="2844800" cy="79463"/>
          </a:xfrm>
          <a:prstGeom prst="rect">
            <a:avLst/>
          </a:prstGeom>
        </p:spPr>
        <p:txBody>
          <a:bodyPr vert="horz" lIns="0" tIns="0" rIns="0" bIns="0" rtlCol="0" anchor="ctr"/>
          <a:lstStyle>
            <a:lvl1pPr algn="r">
              <a:defRPr sz="800">
                <a:solidFill>
                  <a:schemeClr val="bg1"/>
                </a:solidFill>
                <a:latin typeface="Arial"/>
                <a:cs typeface="Arial"/>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
        <p:nvSpPr>
          <p:cNvPr id="3" name="Title 2">
            <a:extLst>
              <a:ext uri="{FF2B5EF4-FFF2-40B4-BE49-F238E27FC236}">
                <a16:creationId xmlns:a16="http://schemas.microsoft.com/office/drawing/2014/main" id="{62A4AF68-98B1-4DD1-9D6C-558B3C44C9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9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pic>
        <p:nvPicPr>
          <p:cNvPr id="33"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927"/>
            <a:ext cx="12192000" cy="6854653"/>
          </a:xfrm>
          <a:prstGeom prst="rect">
            <a:avLst/>
          </a:prstGeom>
        </p:spPr>
      </p:pic>
      <p:sp>
        <p:nvSpPr>
          <p:cNvPr id="2" name="Titre 1"/>
          <p:cNvSpPr>
            <a:spLocks noGrp="1"/>
          </p:cNvSpPr>
          <p:nvPr>
            <p:ph type="title" hasCustomPrompt="1"/>
          </p:nvPr>
        </p:nvSpPr>
        <p:spPr>
          <a:xfrm>
            <a:off x="838200" y="365126"/>
            <a:ext cx="10515600" cy="663574"/>
          </a:xfrm>
        </p:spPr>
        <p:txBody>
          <a:bodyPr/>
          <a:lstStyle>
            <a:lvl1pPr>
              <a:defRPr b="1" i="0">
                <a:solidFill>
                  <a:srgbClr val="393E91"/>
                </a:solidFill>
                <a:latin typeface="Arial Black" charset="0"/>
                <a:ea typeface="Arial Black" charset="0"/>
                <a:cs typeface="Arial Black" charset="0"/>
              </a:defRPr>
            </a:lvl1pPr>
          </a:lstStyle>
          <a:p>
            <a:r>
              <a:rPr lang="fr-FR" dirty="0"/>
              <a:t>TITLE</a:t>
            </a:r>
          </a:p>
        </p:txBody>
      </p:sp>
      <p:sp>
        <p:nvSpPr>
          <p:cNvPr id="3" name="Espace réservé du contenu 2"/>
          <p:cNvSpPr>
            <a:spLocks noGrp="1"/>
          </p:cNvSpPr>
          <p:nvPr>
            <p:ph idx="1"/>
          </p:nvPr>
        </p:nvSpPr>
        <p:spPr/>
        <p:txBody>
          <a:bodyPr>
            <a:normAutofit/>
          </a:bodyPr>
          <a:lstStyle>
            <a:lvl1pPr marL="0" indent="0">
              <a:buFontTx/>
              <a:buNone/>
              <a:defRPr sz="2400">
                <a:solidFill>
                  <a:srgbClr val="2A7DBF"/>
                </a:solidFill>
                <a:latin typeface="Arial" charset="0"/>
                <a:ea typeface="Arial" charset="0"/>
                <a:cs typeface="Arial" charset="0"/>
              </a:defRPr>
            </a:lvl1pPr>
            <a:lvl2pPr marL="457200" indent="0">
              <a:buFontTx/>
              <a:buNone/>
              <a:defRPr sz="2000">
                <a:solidFill>
                  <a:srgbClr val="18AF9B"/>
                </a:solidFill>
                <a:latin typeface="Arial" charset="0"/>
                <a:ea typeface="Arial" charset="0"/>
                <a:cs typeface="Arial" charset="0"/>
              </a:defRPr>
            </a:lvl2pPr>
            <a:lvl3pPr marL="914400" indent="0">
              <a:buFontTx/>
              <a:buNone/>
              <a:defRPr sz="1800">
                <a:solidFill>
                  <a:srgbClr val="F28F3B"/>
                </a:solidFill>
                <a:latin typeface="Arial" charset="0"/>
                <a:ea typeface="Arial" charset="0"/>
                <a:cs typeface="Arial" charset="0"/>
              </a:defRPr>
            </a:lvl3pPr>
            <a:lvl4pPr marL="1371600" indent="0">
              <a:buFontTx/>
              <a:buNone/>
              <a:defRPr sz="1600">
                <a:solidFill>
                  <a:srgbClr val="393E91"/>
                </a:solidFill>
                <a:latin typeface="Arial" charset="0"/>
                <a:ea typeface="Arial" charset="0"/>
                <a:cs typeface="Arial" charset="0"/>
              </a:defRPr>
            </a:lvl4pPr>
            <a:lvl5pPr marL="1828800" indent="0">
              <a:buFontTx/>
              <a:buNone/>
              <a:defRPr sz="1600">
                <a:solidFill>
                  <a:srgbClr val="393E9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p:txBody>
      </p:sp>
      <p:sp>
        <p:nvSpPr>
          <p:cNvPr id="11" name="Espace réservé du texte 10"/>
          <p:cNvSpPr>
            <a:spLocks noGrp="1"/>
          </p:cNvSpPr>
          <p:nvPr>
            <p:ph type="body" sz="quarter" idx="13" hasCustomPrompt="1"/>
          </p:nvPr>
        </p:nvSpPr>
        <p:spPr>
          <a:xfrm>
            <a:off x="838200" y="1028700"/>
            <a:ext cx="10515600" cy="619125"/>
          </a:xfrm>
        </p:spPr>
        <p:txBody>
          <a:bodyPr>
            <a:normAutofit/>
          </a:bodyPr>
          <a:lstStyle>
            <a:lvl1pPr marL="0" indent="0">
              <a:buFontTx/>
              <a:buNone/>
              <a:defRPr sz="2400" i="1">
                <a:solidFill>
                  <a:srgbClr val="2A7DBF"/>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Subtitle</a:t>
            </a:r>
          </a:p>
        </p:txBody>
      </p:sp>
      <p:pic>
        <p:nvPicPr>
          <p:cNvPr id="24" name="Imag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3084" y="6334919"/>
            <a:ext cx="790231" cy="248777"/>
          </a:xfrm>
          <a:prstGeom prst="rect">
            <a:avLst/>
          </a:prstGeom>
        </p:spPr>
      </p:pic>
      <p:sp>
        <p:nvSpPr>
          <p:cNvPr id="25" name="Slide Number Placeholder 22"/>
          <p:cNvSpPr>
            <a:spLocks noGrp="1"/>
          </p:cNvSpPr>
          <p:nvPr>
            <p:ph type="sldNum" sz="quarter" idx="16"/>
          </p:nvPr>
        </p:nvSpPr>
        <p:spPr>
          <a:xfrm>
            <a:off x="11142518" y="6334919"/>
            <a:ext cx="422564" cy="365125"/>
          </a:xfrm>
          <a:prstGeom prst="rect">
            <a:avLst/>
          </a:prstGeom>
        </p:spPr>
        <p:txBody>
          <a:bodyPr/>
          <a:lstStyle>
            <a:lvl1pPr>
              <a:defRPr sz="1100">
                <a:solidFill>
                  <a:srgbClr val="18AF9B"/>
                </a:solidFill>
                <a:latin typeface="Arial" panose="020B0604020202020204" pitchFamily="34" charset="0"/>
                <a:cs typeface="Arial" panose="020B0604020202020204" pitchFamily="34" charset="0"/>
              </a:defRPr>
            </a:lvl1pPr>
          </a:lstStyle>
          <a:p>
            <a:fld id="{A5E960A2-242F-CC40-87F9-290FD5864A37}" type="slidenum">
              <a:rPr lang="fr-FR" smtClean="0"/>
              <a:pPr/>
              <a:t>‹#›</a:t>
            </a:fld>
            <a:endParaRPr lang="fr-FR" dirty="0"/>
          </a:p>
        </p:txBody>
      </p:sp>
      <p:sp>
        <p:nvSpPr>
          <p:cNvPr id="32" name="Footer Placeholder 31"/>
          <p:cNvSpPr>
            <a:spLocks noGrp="1"/>
          </p:cNvSpPr>
          <p:nvPr>
            <p:ph type="ftr" sz="quarter" idx="17"/>
          </p:nvPr>
        </p:nvSpPr>
        <p:spPr/>
        <p:txBody>
          <a:bodyPr/>
          <a:lstStyle/>
          <a:p>
            <a:r>
              <a:rPr lang="en-GB"/>
              <a:t>To add your name to all slides, go to Insert &gt; Header &amp; Footer. Modify the text in the footer box and then click 'Apply to all'.</a:t>
            </a:r>
            <a:endParaRPr lang="en-GB" dirty="0"/>
          </a:p>
        </p:txBody>
      </p:sp>
    </p:spTree>
    <p:extLst>
      <p:ext uri="{BB962C8B-B14F-4D97-AF65-F5344CB8AC3E}">
        <p14:creationId xmlns:p14="http://schemas.microsoft.com/office/powerpoint/2010/main" val="361271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Full-slide image">
    <p:spTree>
      <p:nvGrpSpPr>
        <p:cNvPr id="1" name=""/>
        <p:cNvGrpSpPr/>
        <p:nvPr/>
      </p:nvGrpSpPr>
      <p:grpSpPr>
        <a:xfrm>
          <a:off x="0" y="0"/>
          <a:ext cx="0" cy="0"/>
          <a:chOff x="0" y="0"/>
          <a:chExt cx="0" cy="0"/>
        </a:xfrm>
      </p:grpSpPr>
      <p:pic>
        <p:nvPicPr>
          <p:cNvPr id="27"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927"/>
            <a:ext cx="12192000" cy="6854653"/>
          </a:xfrm>
          <a:prstGeom prst="rect">
            <a:avLst/>
          </a:prstGeom>
        </p:spPr>
      </p:pic>
      <p:sp>
        <p:nvSpPr>
          <p:cNvPr id="11" name="Espace réservé du texte 10"/>
          <p:cNvSpPr>
            <a:spLocks noGrp="1"/>
          </p:cNvSpPr>
          <p:nvPr>
            <p:ph type="body" sz="quarter" idx="13" hasCustomPrompt="1"/>
          </p:nvPr>
        </p:nvSpPr>
        <p:spPr>
          <a:xfrm>
            <a:off x="838200" y="1029541"/>
            <a:ext cx="10515600" cy="515802"/>
          </a:xfrm>
        </p:spPr>
        <p:txBody>
          <a:bodyPr>
            <a:normAutofit/>
          </a:bodyPr>
          <a:lstStyle>
            <a:lvl1pPr marL="0" indent="0">
              <a:buFontTx/>
              <a:buNone/>
              <a:defRPr sz="2400" i="1">
                <a:solidFill>
                  <a:srgbClr val="2A7DBF"/>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err="1"/>
              <a:t>Subtitle</a:t>
            </a:r>
            <a:endParaRPr lang="fr-FR" dirty="0"/>
          </a:p>
        </p:txBody>
      </p:sp>
      <p:sp>
        <p:nvSpPr>
          <p:cNvPr id="13" name="Espace réservé pour une image  12"/>
          <p:cNvSpPr>
            <a:spLocks noGrp="1"/>
          </p:cNvSpPr>
          <p:nvPr>
            <p:ph type="pic" sz="quarter" idx="14"/>
          </p:nvPr>
        </p:nvSpPr>
        <p:spPr>
          <a:xfrm>
            <a:off x="838200" y="1706879"/>
            <a:ext cx="10515600" cy="4649471"/>
          </a:xfrm>
        </p:spPr>
        <p:txBody>
          <a:bodyPr>
            <a:normAutofit/>
          </a:bodyPr>
          <a:lstStyle>
            <a:lvl1pPr marL="0" indent="0">
              <a:buFontTx/>
              <a:buNone/>
              <a:defRPr sz="2400">
                <a:solidFill>
                  <a:srgbClr val="393E91"/>
                </a:solidFill>
                <a:latin typeface="Arial" charset="0"/>
                <a:ea typeface="Arial" charset="0"/>
                <a:cs typeface="Arial" charset="0"/>
              </a:defRPr>
            </a:lvl1pPr>
          </a:lstStyle>
          <a:p>
            <a:r>
              <a:rPr lang="en-US"/>
              <a:t>Drag picture to placeholder or click icon to add</a:t>
            </a:r>
            <a:endParaRPr lang="fr-FR"/>
          </a:p>
        </p:txBody>
      </p:sp>
      <p:sp>
        <p:nvSpPr>
          <p:cNvPr id="17" name="Slide Number Placeholder 22"/>
          <p:cNvSpPr>
            <a:spLocks noGrp="1"/>
          </p:cNvSpPr>
          <p:nvPr>
            <p:ph type="sldNum" sz="quarter" idx="16"/>
          </p:nvPr>
        </p:nvSpPr>
        <p:spPr>
          <a:xfrm>
            <a:off x="11142518" y="6334919"/>
            <a:ext cx="422564" cy="365125"/>
          </a:xfrm>
          <a:prstGeom prst="rect">
            <a:avLst/>
          </a:prstGeom>
        </p:spPr>
        <p:txBody>
          <a:bodyPr/>
          <a:lstStyle>
            <a:lvl1pPr>
              <a:defRPr sz="1100">
                <a:solidFill>
                  <a:srgbClr val="18AF9B"/>
                </a:solidFill>
                <a:latin typeface="Arial" panose="020B0604020202020204" pitchFamily="34" charset="0"/>
                <a:cs typeface="Arial" panose="020B0604020202020204" pitchFamily="34" charset="0"/>
              </a:defRPr>
            </a:lvl1pPr>
          </a:lstStyle>
          <a:p>
            <a:fld id="{A5E960A2-242F-CC40-87F9-290FD5864A37}" type="slidenum">
              <a:rPr lang="fr-FR" smtClean="0"/>
              <a:pPr/>
              <a:t>‹#›</a:t>
            </a:fld>
            <a:endParaRPr lang="fr-FR" dirty="0"/>
          </a:p>
        </p:txBody>
      </p:sp>
      <p:pic>
        <p:nvPicPr>
          <p:cNvPr id="19" name="Imag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3084" y="6334919"/>
            <a:ext cx="790231" cy="248777"/>
          </a:xfrm>
          <a:prstGeom prst="rect">
            <a:avLst/>
          </a:prstGeom>
        </p:spPr>
      </p:pic>
      <p:sp>
        <p:nvSpPr>
          <p:cNvPr id="26" name="Footer Placeholder 25"/>
          <p:cNvSpPr>
            <a:spLocks noGrp="1"/>
          </p:cNvSpPr>
          <p:nvPr>
            <p:ph type="ftr" sz="quarter" idx="17"/>
          </p:nvPr>
        </p:nvSpPr>
        <p:spPr/>
        <p:txBody>
          <a:bodyPr/>
          <a:lstStyle/>
          <a:p>
            <a:r>
              <a:rPr lang="en-GB"/>
              <a:t>To add your name to all slides, go to Insert &gt; Header &amp; Footer. Modify the text in the footer box and then click 'Apply to all'.</a:t>
            </a:r>
            <a:endParaRPr lang="en-GB" dirty="0"/>
          </a:p>
        </p:txBody>
      </p:sp>
      <p:sp>
        <p:nvSpPr>
          <p:cNvPr id="12" name="Titre 1"/>
          <p:cNvSpPr>
            <a:spLocks noGrp="1"/>
          </p:cNvSpPr>
          <p:nvPr>
            <p:ph type="title" hasCustomPrompt="1"/>
          </p:nvPr>
        </p:nvSpPr>
        <p:spPr>
          <a:xfrm>
            <a:off x="838200" y="365126"/>
            <a:ext cx="10515600" cy="663574"/>
          </a:xfrm>
        </p:spPr>
        <p:txBody>
          <a:bodyPr/>
          <a:lstStyle>
            <a:lvl1pPr>
              <a:defRPr b="1" i="0">
                <a:solidFill>
                  <a:srgbClr val="393E91"/>
                </a:solidFill>
                <a:latin typeface="Arial Black" charset="0"/>
                <a:ea typeface="Arial Black" charset="0"/>
                <a:cs typeface="Arial Black" charset="0"/>
              </a:defRPr>
            </a:lvl1pPr>
          </a:lstStyle>
          <a:p>
            <a:r>
              <a:rPr lang="fr-FR" dirty="0"/>
              <a:t>TITLE</a:t>
            </a:r>
          </a:p>
        </p:txBody>
      </p:sp>
    </p:spTree>
    <p:extLst>
      <p:ext uri="{BB962C8B-B14F-4D97-AF65-F5344CB8AC3E}">
        <p14:creationId xmlns:p14="http://schemas.microsoft.com/office/powerpoint/2010/main" val="1871997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42470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3_Titelslide 2">
    <p:spTree>
      <p:nvGrpSpPr>
        <p:cNvPr id="1" name=""/>
        <p:cNvGrpSpPr/>
        <p:nvPr/>
      </p:nvGrpSpPr>
      <p:grpSpPr bwMode="auto">
        <a:xfrm>
          <a:off x="0" y="0"/>
          <a:ext cx="0" cy="0"/>
          <a:chOff x="0" y="0"/>
          <a:chExt cx="0" cy="0"/>
        </a:xfrm>
      </p:grpSpPr>
      <p:pic>
        <p:nvPicPr>
          <p:cNvPr id="4" name="Grafik 9"/>
          <p:cNvPicPr>
            <a:picLocks noChangeAspect="1"/>
          </p:cNvPicPr>
          <p:nvPr userDrawn="1"/>
        </p:nvPicPr>
        <p:blipFill>
          <a:blip r:embed="rId2"/>
          <a:stretch/>
        </p:blipFill>
        <p:spPr bwMode="auto">
          <a:xfrm>
            <a:off x="6096000" y="-12063"/>
            <a:ext cx="6096000" cy="6870063"/>
          </a:xfrm>
          <a:prstGeom prst="rect">
            <a:avLst/>
          </a:prstGeom>
        </p:spPr>
      </p:pic>
      <p:pic>
        <p:nvPicPr>
          <p:cNvPr id="5" name="Grafik 18"/>
          <p:cNvPicPr>
            <a:picLocks noChangeAspect="1"/>
          </p:cNvPicPr>
          <p:nvPr userDrawn="1"/>
        </p:nvPicPr>
        <p:blipFill>
          <a:blip r:embed="rId3" cstate="print">
            <a:extLst>
              <a:ext uri="{28A0092B-C50C-407E-A947-70E740481C1C}">
                <a14:useLocalDpi xmlns:a14="http://schemas.microsoft.com/office/drawing/2010/main"/>
              </a:ext>
            </a:extLst>
          </a:blip>
          <a:stretch/>
        </p:blipFill>
        <p:spPr bwMode="auto">
          <a:xfrm>
            <a:off x="0" y="0"/>
            <a:ext cx="7752184" cy="6858000"/>
          </a:xfrm>
          <a:prstGeom prst="rect">
            <a:avLst/>
          </a:prstGeom>
        </p:spPr>
      </p:pic>
      <p:sp>
        <p:nvSpPr>
          <p:cNvPr id="6" name="Rechteck 11"/>
          <p:cNvSpPr/>
          <p:nvPr userDrawn="1"/>
        </p:nvSpPr>
        <p:spPr bwMode="auto">
          <a:xfrm>
            <a:off x="0" y="1"/>
            <a:ext cx="12192000" cy="6858000"/>
          </a:xfrm>
          <a:prstGeom prst="rect">
            <a:avLst/>
          </a:prstGeom>
          <a:gradFill>
            <a:gsLst>
              <a:gs pos="0">
                <a:srgbClr val="137DFF">
                  <a:alpha val="80000"/>
                </a:srgbClr>
              </a:gs>
              <a:gs pos="50000">
                <a:srgbClr val="003980">
                  <a:alpha val="69804"/>
                </a:srgbClr>
              </a:gs>
              <a:gs pos="100000">
                <a:srgbClr val="00234E">
                  <a:alpha val="6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7" name="Grafik 24"/>
          <p:cNvPicPr>
            <a:picLocks noChangeAspect="1"/>
          </p:cNvPicPr>
          <p:nvPr userDrawn="1"/>
        </p:nvPicPr>
        <p:blipFill>
          <a:blip r:embed="rId4" cstate="print">
            <a:extLst>
              <a:ext uri="{28A0092B-C50C-407E-A947-70E740481C1C}">
                <a14:useLocalDpi xmlns:a14="http://schemas.microsoft.com/office/drawing/2010/main"/>
              </a:ext>
            </a:extLst>
          </a:blip>
          <a:stretch/>
        </p:blipFill>
        <p:spPr bwMode="auto">
          <a:xfrm>
            <a:off x="8184231" y="5841395"/>
            <a:ext cx="3800351" cy="855575"/>
          </a:xfrm>
          <a:prstGeom prst="rect">
            <a:avLst/>
          </a:prstGeom>
        </p:spPr>
      </p:pic>
      <p:pic>
        <p:nvPicPr>
          <p:cNvPr id="8" name="Bild 8"/>
          <p:cNvPicPr>
            <a:picLocks noChangeAspect="1"/>
          </p:cNvPicPr>
          <p:nvPr userDrawn="1"/>
        </p:nvPicPr>
        <p:blipFill>
          <a:blip r:embed="rId5"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277368"/>
            <a:ext cx="11248101" cy="129972"/>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5" name="Rectangle 4">
            <a:extLst>
              <a:ext uri="{FF2B5EF4-FFF2-40B4-BE49-F238E27FC236}">
                <a16:creationId xmlns:a16="http://schemas.microsoft.com/office/drawing/2014/main" id="{3DCE3217-2722-2747-8B53-C3D6F87D8A33}"/>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456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DE70A99-45A9-7F4A-974B-33807CA43BE0}"/>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359035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3" name="Rectangle 2">
            <a:extLst>
              <a:ext uri="{FF2B5EF4-FFF2-40B4-BE49-F238E27FC236}">
                <a16:creationId xmlns:a16="http://schemas.microsoft.com/office/drawing/2014/main" id="{B6BCA350-87CE-9343-958B-C907702B7208}"/>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4566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4D4ADC30-F684-D84C-8485-DF7399ED59CB}"/>
              </a:ext>
            </a:extLst>
          </p:cNvPr>
          <p:cNvSpPr/>
          <p:nvPr userDrawn="1"/>
        </p:nvSpPr>
        <p:spPr>
          <a:xfrm>
            <a:off x="-59472" y="6600478"/>
            <a:ext cx="1749197" cy="256545"/>
          </a:xfrm>
          <a:prstGeom prst="rect">
            <a:avLst/>
          </a:prstGeom>
        </p:spPr>
        <p:txBody>
          <a:bodyPr wrap="none">
            <a:spAutoFit/>
          </a:bodyPr>
          <a:lstStyle/>
          <a:p>
            <a:r>
              <a:rPr lang="en-US" sz="1067" b="0" i="0" u="none" strike="noStrike" dirty="0">
                <a:solidFill>
                  <a:schemeClr val="bg1"/>
                </a:solidFill>
                <a:effectLst/>
                <a:latin typeface="Intel Clear" panose="020B0604020203020204" pitchFamily="34" charset="0"/>
              </a:rPr>
              <a:t>© 2019 Intel Corporation</a:t>
            </a:r>
            <a:endParaRPr lang="en-US" sz="1067" dirty="0">
              <a:solidFill>
                <a:schemeClr val="bg1"/>
              </a:solidFill>
            </a:endParaRPr>
          </a:p>
        </p:txBody>
      </p:sp>
    </p:spTree>
    <p:extLst>
      <p:ext uri="{BB962C8B-B14F-4D97-AF65-F5344CB8AC3E}">
        <p14:creationId xmlns:p14="http://schemas.microsoft.com/office/powerpoint/2010/main" val="38299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9086936" y="6626246"/>
            <a:ext cx="2844800" cy="79463"/>
          </a:xfrm>
          <a:prstGeom prst="rect">
            <a:avLst/>
          </a:prstGeom>
        </p:spPr>
        <p:txBody>
          <a:bodyPr vert="horz" lIns="0" tIns="0" rIns="0" bIns="0" rtlCol="0" anchor="ctr"/>
          <a:lstStyle>
            <a:lvl1pPr algn="r">
              <a:defRPr sz="800">
                <a:solidFill>
                  <a:schemeClr val="bg1"/>
                </a:solidFill>
                <a:latin typeface="Arial"/>
                <a:cs typeface="Arial"/>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
        <p:nvSpPr>
          <p:cNvPr id="3" name="Title 2">
            <a:extLst>
              <a:ext uri="{FF2B5EF4-FFF2-40B4-BE49-F238E27FC236}">
                <a16:creationId xmlns:a16="http://schemas.microsoft.com/office/drawing/2014/main" id="{62A4AF68-98B1-4DD1-9D6C-558B3C44C9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54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2_Titelslide 3">
    <p:bg>
      <p:bgPr>
        <a:gradFill>
          <a:gsLst>
            <a:gs pos="0">
              <a:srgbClr val="137DFF">
                <a:alpha val="80000"/>
              </a:srgbClr>
            </a:gs>
            <a:gs pos="50000">
              <a:srgbClr val="003980">
                <a:alpha val="69804"/>
              </a:srgbClr>
            </a:gs>
            <a:gs pos="100000">
              <a:srgbClr val="00234E">
                <a:alpha val="69804"/>
              </a:srgbClr>
            </a:gs>
          </a:gsLst>
          <a:lin ang="0" scaled="0"/>
        </a:gradFill>
        <a:effectLst/>
      </p:bgPr>
    </p:bg>
    <p:spTree>
      <p:nvGrpSpPr>
        <p:cNvPr id="1" name=""/>
        <p:cNvGrpSpPr/>
        <p:nvPr/>
      </p:nvGrpSpPr>
      <p:grpSpPr bwMode="auto">
        <a:xfrm>
          <a:off x="0" y="0"/>
          <a:ext cx="0" cy="0"/>
          <a:chOff x="0" y="0"/>
          <a:chExt cx="0" cy="0"/>
        </a:xfrm>
      </p:grpSpPr>
      <p:sp>
        <p:nvSpPr>
          <p:cNvPr id="4"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5"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Titelslide 3">
    <p:bg>
      <p:bgPr>
        <a:gradFill>
          <a:gsLst>
            <a:gs pos="0">
              <a:srgbClr val="137DFF">
                <a:alpha val="80000"/>
              </a:srgbClr>
            </a:gs>
            <a:gs pos="50000">
              <a:srgbClr val="003980">
                <a:alpha val="69804"/>
              </a:srgbClr>
            </a:gs>
            <a:gs pos="100000">
              <a:srgbClr val="00234E">
                <a:alpha val="70000"/>
              </a:srgbClr>
            </a:gs>
          </a:gsLst>
          <a:lin ang="0" scaled="0"/>
        </a:gradFill>
        <a:effectLst/>
      </p:bgPr>
    </p:bg>
    <p:spTree>
      <p:nvGrpSpPr>
        <p:cNvPr id="1" name=""/>
        <p:cNvGrpSpPr/>
        <p:nvPr/>
      </p:nvGrpSpPr>
      <p:grpSpPr bwMode="auto">
        <a:xfrm>
          <a:off x="0" y="0"/>
          <a:ext cx="0" cy="0"/>
          <a:chOff x="0" y="0"/>
          <a:chExt cx="0" cy="0"/>
        </a:xfrm>
      </p:grpSpPr>
      <p:sp>
        <p:nvSpPr>
          <p:cNvPr id="4" name="Inhaltsplatzhalter 11"/>
          <p:cNvSpPr>
            <a:spLocks noGrp="1"/>
          </p:cNvSpPr>
          <p:nvPr>
            <p:ph sz="quarter" idx="13"/>
          </p:nvPr>
        </p:nvSpPr>
        <p:spPr bwMode="auto">
          <a:xfrm>
            <a:off x="479425" y="3897313"/>
            <a:ext cx="5580062" cy="1326105"/>
          </a:xfrm>
          <a:prstGeom prst="rect">
            <a:avLst/>
          </a:prstGeom>
          <a:solidFill>
            <a:schemeClr val="accent3">
              <a:alpha val="60000"/>
            </a:schemeClr>
          </a:solidFill>
        </p:spPr>
        <p:txBody>
          <a:bodyPr wrap="square" lIns="288000" tIns="108000" rIns="216000" bIns="108000" anchor="b" anchorCtr="0">
            <a:spAutoFit/>
          </a:bodyPr>
          <a:lstStyle>
            <a:lvl1pPr marL="0" indent="0">
              <a:buFontTx/>
              <a:buNone/>
              <a:defRPr sz="3600">
                <a:solidFill>
                  <a:schemeClr val="bg1"/>
                </a:solidFill>
              </a:defRPr>
            </a:lvl1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pic>
        <p:nvPicPr>
          <p:cNvPr id="5" name="Bild 11"/>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6"/>
            <a:ext cx="11377614" cy="4751998"/>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79426" y="333375"/>
            <a:ext cx="10474456" cy="360099"/>
          </a:xfrm>
        </p:spPr>
        <p:txBody>
          <a:bodyPr>
            <a:noAutofit/>
          </a:bodyPr>
          <a:lstStyle>
            <a:lvl1pPr>
              <a:defRPr sz="2600"/>
            </a:lvl1pPr>
          </a:lstStyle>
          <a:p>
            <a:pPr>
              <a:defRPr/>
            </a:pPr>
            <a:r>
              <a:rPr lang="de-DE"/>
              <a:t>Mastertitelformat bearbeiten</a:t>
            </a:r>
          </a:p>
        </p:txBody>
      </p:sp>
      <p:sp>
        <p:nvSpPr>
          <p:cNvPr id="5" name="Inhaltsplatzhalter 2"/>
          <p:cNvSpPr>
            <a:spLocks noGrp="1"/>
          </p:cNvSpPr>
          <p:nvPr>
            <p:ph idx="1"/>
          </p:nvPr>
        </p:nvSpPr>
        <p:spPr bwMode="auto">
          <a:xfrm>
            <a:off x="479424" y="1412875"/>
            <a:ext cx="11377614" cy="4751999"/>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6"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7"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8" name="Bild 10"/>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Titel_Subtitel und Inhalt">
    <p:spTree>
      <p:nvGrpSpPr>
        <p:cNvPr id="1" name=""/>
        <p:cNvGrpSpPr/>
        <p:nvPr/>
      </p:nvGrpSpPr>
      <p:grpSpPr bwMode="auto">
        <a:xfrm>
          <a:off x="0" y="0"/>
          <a:ext cx="0" cy="0"/>
          <a:chOff x="0" y="0"/>
          <a:chExt cx="0" cy="0"/>
        </a:xfrm>
      </p:grpSpPr>
      <p:sp>
        <p:nvSpPr>
          <p:cNvPr id="4" name="Inhaltsplatzhalter 2"/>
          <p:cNvSpPr>
            <a:spLocks noGrp="1"/>
          </p:cNvSpPr>
          <p:nvPr>
            <p:ph idx="1"/>
          </p:nvPr>
        </p:nvSpPr>
        <p:spPr bwMode="auto">
          <a:xfrm>
            <a:off x="479425" y="1412875"/>
            <a:ext cx="11377614" cy="4752975"/>
          </a:xfrm>
        </p:spPr>
        <p:txBody>
          <a:bodyPr>
            <a:noAutofit/>
          </a:bodyPr>
          <a:lstStyle>
            <a:lvl1pPr>
              <a:defRPr sz="2200"/>
            </a:lvl1pPr>
            <a:lvl2pPr>
              <a:defRPr sz="2200"/>
            </a:lvl2pPr>
            <a:lvl3pPr>
              <a:defRPr sz="2200"/>
            </a:lvl3pPr>
            <a:lvl4pPr>
              <a:defRPr sz="2200"/>
            </a:lvl4pPr>
            <a:lvl5pPr>
              <a:defRPr sz="2200"/>
            </a:lvl5pPr>
          </a:lstStyle>
          <a:p>
            <a:pPr lvl="0">
              <a:defRPr/>
            </a:pPr>
            <a:r>
              <a:rPr lang="de-DE"/>
              <a:t>Mastertextformat bearbeiten</a:t>
            </a:r>
            <a:br>
              <a:rPr lang="de-DE"/>
            </a:br>
            <a:r>
              <a:rPr lang="de-DE"/>
              <a:t>Zweite Ebene</a:t>
            </a:r>
            <a:br>
              <a:rPr lang="de-DE"/>
            </a:br>
            <a:r>
              <a:rPr lang="de-DE"/>
              <a:t>Dritte Ebene</a:t>
            </a:r>
            <a:br>
              <a:rPr lang="de-DE"/>
            </a:br>
            <a:r>
              <a:rPr lang="de-DE"/>
              <a:t>Vierte Ebene</a:t>
            </a:r>
            <a:br>
              <a:rPr lang="de-DE"/>
            </a:br>
            <a:r>
              <a:rPr lang="de-DE"/>
              <a:t>Fünfte Ebene</a:t>
            </a:r>
            <a:endParaRPr/>
          </a:p>
        </p:txBody>
      </p:sp>
      <p:sp>
        <p:nvSpPr>
          <p:cNvPr id="5" name="Foliennummernplatzhalter 9"/>
          <p:cNvSpPr>
            <a:spLocks noGrp="1"/>
          </p:cNvSpPr>
          <p:nvPr>
            <p:ph type="sldNum" sz="quarter" idx="12"/>
          </p:nvPr>
        </p:nvSpPr>
        <p:spPr bwMode="auto"/>
        <p:txBody>
          <a:bodyPr/>
          <a:lstStyle/>
          <a:p>
            <a:pPr>
              <a:defRPr/>
            </a:pPr>
            <a:fld id="{B2DB4FC9-BFE1-2046-B7CF-BF700D81BD1A}" type="slidenum">
              <a:t>‹#›</a:t>
            </a:fld>
            <a:endParaRPr lang="de-DE"/>
          </a:p>
        </p:txBody>
      </p:sp>
      <p:sp>
        <p:nvSpPr>
          <p:cNvPr id="6" name="Titel 1"/>
          <p:cNvSpPr>
            <a:spLocks noGrp="1"/>
          </p:cNvSpPr>
          <p:nvPr>
            <p:ph type="title"/>
          </p:nvPr>
        </p:nvSpPr>
        <p:spPr bwMode="auto">
          <a:xfrm>
            <a:off x="479426" y="638073"/>
            <a:ext cx="10474456" cy="360099"/>
          </a:xfrm>
        </p:spPr>
        <p:txBody>
          <a:bodyPr anchor="b" anchorCtr="0">
            <a:noAutofit/>
          </a:bodyPr>
          <a:lstStyle>
            <a:lvl1pPr>
              <a:defRPr sz="2600"/>
            </a:lvl1pPr>
          </a:lstStyle>
          <a:p>
            <a:pPr>
              <a:defRPr/>
            </a:pPr>
            <a:r>
              <a:rPr lang="de-DE"/>
              <a:t>Mastertitelformat bearbeiten</a:t>
            </a:r>
          </a:p>
        </p:txBody>
      </p:sp>
      <p:sp>
        <p:nvSpPr>
          <p:cNvPr id="7" name="Textplatzhalter 9"/>
          <p:cNvSpPr>
            <a:spLocks noGrp="1"/>
          </p:cNvSpPr>
          <p:nvPr>
            <p:ph type="body" sz="quarter" idx="13" hasCustomPrompt="1"/>
          </p:nvPr>
        </p:nvSpPr>
        <p:spPr bwMode="auto">
          <a:xfrm>
            <a:off x="479425" y="333375"/>
            <a:ext cx="10474325" cy="255588"/>
          </a:xfrm>
        </p:spPr>
        <p:txBody>
          <a:bodyPr>
            <a:noAutofit/>
          </a:bodyPr>
          <a:lstStyle>
            <a:lvl1pPr marL="0" indent="0">
              <a:buFontTx/>
              <a:buNone/>
              <a:defRPr sz="1800">
                <a:solidFill>
                  <a:schemeClr val="accent2"/>
                </a:solidFill>
              </a:defRPr>
            </a:lvl1pPr>
          </a:lstStyle>
          <a:p>
            <a:pPr lvl="0">
              <a:defRPr/>
            </a:pPr>
            <a:r>
              <a:rPr lang="de-DE"/>
              <a:t>Titelmasterformat durch Klicken bearbeiten</a:t>
            </a:r>
          </a:p>
        </p:txBody>
      </p:sp>
      <p:sp>
        <p:nvSpPr>
          <p:cNvPr id="8"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pic>
        <p:nvPicPr>
          <p:cNvPr id="9" name="Bild 7"/>
          <p:cNvPicPr>
            <a:picLocks noChangeAspect="1"/>
          </p:cNvPicPr>
          <p:nvPr userDrawn="1"/>
        </p:nvPicPr>
        <p:blipFill>
          <a:blip r:embed="rId2" cstate="print">
            <a:extLst>
              <a:ext uri="{28A0092B-C50C-407E-A947-70E740481C1C}">
                <a14:useLocalDpi xmlns:a14="http://schemas.microsoft.com/office/drawing/2010/main"/>
              </a:ext>
            </a:extLst>
          </a:blip>
          <a:stretch/>
        </p:blipFill>
        <p:spPr bwMode="auto">
          <a:xfrm>
            <a:off x="11193463" y="333375"/>
            <a:ext cx="663575"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
        <p:nvSpPr>
          <p:cNvPr id="4" name="Titelplatzhalter 1"/>
          <p:cNvSpPr>
            <a:spLocks noGrp="1"/>
          </p:cNvSpPr>
          <p:nvPr>
            <p:ph type="title"/>
          </p:nvPr>
        </p:nvSpPr>
        <p:spPr bwMode="auto">
          <a:xfrm>
            <a:off x="479426" y="333375"/>
            <a:ext cx="10474456" cy="360099"/>
          </a:xfrm>
          <a:prstGeom prst="rect">
            <a:avLst/>
          </a:prstGeom>
        </p:spPr>
        <p:txBody>
          <a:bodyPr vert="horz" wrap="square" lIns="0" tIns="0" rIns="0" bIns="0" rtlCol="0" anchor="t">
            <a:spAutoFit/>
          </a:bodyPr>
          <a:lstStyle/>
          <a:p>
            <a:pPr>
              <a:defRPr/>
            </a:pPr>
            <a:r>
              <a:rPr lang="de-DE"/>
              <a:t>Mastertitelformat bearbeiten</a:t>
            </a:r>
            <a:endParaRPr/>
          </a:p>
        </p:txBody>
      </p:sp>
      <p:sp>
        <p:nvSpPr>
          <p:cNvPr id="5" name="Textplatzhalter 2"/>
          <p:cNvSpPr>
            <a:spLocks noGrp="1"/>
          </p:cNvSpPr>
          <p:nvPr>
            <p:ph type="body" idx="1"/>
          </p:nvPr>
        </p:nvSpPr>
        <p:spPr bwMode="auto">
          <a:xfrm>
            <a:off x="479425" y="1412875"/>
            <a:ext cx="11377614" cy="4752975"/>
          </a:xfrm>
          <a:prstGeom prst="rect">
            <a:avLst/>
          </a:prstGeom>
        </p:spPr>
        <p:txBody>
          <a:bodyPr vert="horz" lIns="0" tIns="0" rIns="0" bIns="0" rtlCol="0">
            <a:norm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Fußzeilenplatzhalter 4"/>
          <p:cNvSpPr>
            <a:spLocks noGrp="1"/>
          </p:cNvSpPr>
          <p:nvPr>
            <p:ph type="ftr" sz="quarter" idx="3"/>
          </p:nvPr>
        </p:nvSpPr>
        <p:spPr bwMode="auto">
          <a:xfrm>
            <a:off x="479425" y="6541108"/>
            <a:ext cx="1389804" cy="153888"/>
          </a:xfrm>
          <a:prstGeom prst="rect">
            <a:avLst/>
          </a:prstGeom>
        </p:spPr>
        <p:txBody>
          <a:bodyPr vert="horz" wrap="none" lIns="0" tIns="0" rIns="0" bIns="0" rtlCol="0" anchor="ctr">
            <a:spAutoFit/>
          </a:bodyPr>
          <a:lstStyle>
            <a:lvl1pPr algn="l">
              <a:defRPr sz="1000">
                <a:solidFill>
                  <a:schemeClr val="accent5"/>
                </a:solidFill>
                <a:latin typeface="Arial"/>
                <a:ea typeface="Arial"/>
                <a:cs typeface="Arial"/>
              </a:defRPr>
            </a:lvl1pPr>
          </a:lstStyle>
          <a:p>
            <a:pPr>
              <a:defRPr/>
            </a:pPr>
            <a:r>
              <a:rPr lang="de-DE"/>
              <a:t>Intel Round Table | Dr. David Brayford | 13.03.2019 </a:t>
            </a:r>
          </a:p>
        </p:txBody>
      </p:sp>
      <p:sp>
        <p:nvSpPr>
          <p:cNvPr id="7" name="Foliennummernplatzhalter 5"/>
          <p:cNvSpPr>
            <a:spLocks noGrp="1"/>
          </p:cNvSpPr>
          <p:nvPr>
            <p:ph type="sldNum" sz="quarter" idx="4"/>
          </p:nvPr>
        </p:nvSpPr>
        <p:spPr bwMode="auto">
          <a:xfrm>
            <a:off x="11534052" y="6541108"/>
            <a:ext cx="322986" cy="153888"/>
          </a:xfrm>
          <a:prstGeom prst="rect">
            <a:avLst/>
          </a:prstGeom>
        </p:spPr>
        <p:txBody>
          <a:bodyPr vert="horz" wrap="square" lIns="0" tIns="0" rIns="0" bIns="0" rtlCol="0" anchor="ctr">
            <a:spAutoFit/>
          </a:bodyPr>
          <a:lstStyle>
            <a:lvl1pPr algn="r">
              <a:defRPr sz="1000">
                <a:solidFill>
                  <a:schemeClr val="accent5"/>
                </a:solidFill>
                <a:latin typeface="Arial"/>
                <a:ea typeface="Arial"/>
                <a:cs typeface="Arial"/>
              </a:defRPr>
            </a:lvl1pPr>
          </a:lstStyle>
          <a:p>
            <a:pPr>
              <a:defRPr/>
            </a:pPr>
            <a:fld id="{B2DB4FC9-BFE1-2046-B7CF-BF700D81BD1A}" type="slidenum">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a:lnSpc>
          <a:spcPct val="90000"/>
        </a:lnSpc>
        <a:spcBef>
          <a:spcPts val="0"/>
        </a:spcBef>
        <a:buNone/>
        <a:defRPr sz="2600">
          <a:solidFill>
            <a:schemeClr val="tx1"/>
          </a:solidFill>
          <a:latin typeface="Arial"/>
          <a:ea typeface="Arial"/>
          <a:cs typeface="Arial"/>
        </a:defRPr>
      </a:lvl1pPr>
    </p:titleStyle>
    <p:bodyStyle>
      <a:lvl1pPr marL="252000" indent="-252000" algn="l" defTabSz="914400">
        <a:lnSpc>
          <a:spcPct val="100000"/>
        </a:lnSpc>
        <a:spcBef>
          <a:spcPts val="400"/>
        </a:spcBef>
        <a:buFont typeface="Arial"/>
        <a:buChar char="•"/>
        <a:defRPr sz="2200">
          <a:solidFill>
            <a:schemeClr val="tx1"/>
          </a:solidFill>
          <a:latin typeface="Arial"/>
          <a:ea typeface="Arial"/>
          <a:cs typeface="Arial"/>
        </a:defRPr>
      </a:lvl1pPr>
      <a:lvl2pPr marL="504000" indent="-252000" algn="l" defTabSz="914400">
        <a:lnSpc>
          <a:spcPct val="100000"/>
        </a:lnSpc>
        <a:spcBef>
          <a:spcPts val="400"/>
        </a:spcBef>
        <a:buFont typeface="Arial"/>
        <a:buChar char="•"/>
        <a:defRPr sz="2200">
          <a:solidFill>
            <a:schemeClr val="tx1"/>
          </a:solidFill>
          <a:latin typeface="Arial"/>
          <a:ea typeface="Arial"/>
          <a:cs typeface="Arial"/>
        </a:defRPr>
      </a:lvl2pPr>
      <a:lvl3pPr marL="756000" indent="-252000" algn="l" defTabSz="914400">
        <a:lnSpc>
          <a:spcPct val="100000"/>
        </a:lnSpc>
        <a:spcBef>
          <a:spcPts val="400"/>
        </a:spcBef>
        <a:buFont typeface="Arial"/>
        <a:buChar char="•"/>
        <a:defRPr sz="2200">
          <a:solidFill>
            <a:schemeClr val="tx1"/>
          </a:solidFill>
          <a:latin typeface="Arial"/>
          <a:ea typeface="Arial"/>
          <a:cs typeface="Arial"/>
        </a:defRPr>
      </a:lvl3pPr>
      <a:lvl4pPr marL="1008000" indent="-252000" algn="l" defTabSz="914400">
        <a:lnSpc>
          <a:spcPct val="100000"/>
        </a:lnSpc>
        <a:spcBef>
          <a:spcPts val="400"/>
        </a:spcBef>
        <a:buFont typeface="Arial"/>
        <a:buChar char="•"/>
        <a:defRPr sz="2200">
          <a:solidFill>
            <a:schemeClr val="tx1"/>
          </a:solidFill>
          <a:latin typeface="Arial"/>
          <a:ea typeface="Arial"/>
          <a:cs typeface="Arial"/>
        </a:defRPr>
      </a:lvl4pPr>
      <a:lvl5pPr marL="1260000" indent="-252000" algn="l" defTabSz="914400">
        <a:lnSpc>
          <a:spcPct val="100000"/>
        </a:lnSpc>
        <a:spcBef>
          <a:spcPts val="400"/>
        </a:spcBef>
        <a:buFont typeface="Arial"/>
        <a:buChar char="•"/>
        <a:defRPr sz="2200">
          <a:solidFill>
            <a:schemeClr val="tx1"/>
          </a:solidFill>
          <a:latin typeface="Arial"/>
          <a:ea typeface="Arial"/>
          <a:cs typeface="Arial"/>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tiff"/><Relationship Id="rId1" Type="http://schemas.openxmlformats.org/officeDocument/2006/relationships/slideLayout" Target="../slideLayouts/slideLayout37.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6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ai.intel.com/framework-optimizations/" TargetMode="External"/><Relationship Id="rId13" Type="http://schemas.openxmlformats.org/officeDocument/2006/relationships/hyperlink" Target="https://cran.r-project.org/web/packages/randomForest/" TargetMode="External"/><Relationship Id="rId18" Type="http://schemas.openxmlformats.org/officeDocument/2006/relationships/image" Target="../media/image19.png"/><Relationship Id="rId26" Type="http://schemas.openxmlformats.org/officeDocument/2006/relationships/image" Target="../media/image27.jpeg"/><Relationship Id="rId3" Type="http://schemas.openxmlformats.org/officeDocument/2006/relationships/image" Target="../media/image16.emf"/><Relationship Id="rId21" Type="http://schemas.openxmlformats.org/officeDocument/2006/relationships/image" Target="../media/image22.tiff"/><Relationship Id="rId7" Type="http://schemas.openxmlformats.org/officeDocument/2006/relationships/hyperlink" Target="https://developer.movidius.com/" TargetMode="External"/><Relationship Id="rId12" Type="http://schemas.openxmlformats.org/officeDocument/2006/relationships/hyperlink" Target="https://cran.r-project.org/web/views/MachineLearning.html" TargetMode="External"/><Relationship Id="rId17" Type="http://schemas.openxmlformats.org/officeDocument/2006/relationships/image" Target="../media/image18.jpeg"/><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hyperlink" Target="https://mahout.apache.org/" TargetMode="External"/><Relationship Id="rId20" Type="http://schemas.openxmlformats.org/officeDocument/2006/relationships/image" Target="../media/image21.png"/><Relationship Id="rId1" Type="http://schemas.openxmlformats.org/officeDocument/2006/relationships/slideLayout" Target="../slideLayouts/slideLayout40.xml"/><Relationship Id="rId6" Type="http://schemas.openxmlformats.org/officeDocument/2006/relationships/hyperlink" Target="https://airesources.intel.com/asset-library/intel-ai-solutions-snapshot/" TargetMode="External"/><Relationship Id="rId11" Type="http://schemas.openxmlformats.org/officeDocument/2006/relationships/hyperlink" Target="http://www.numpy.org/" TargetMode="External"/><Relationship Id="rId24" Type="http://schemas.openxmlformats.org/officeDocument/2006/relationships/image" Target="../media/image25.png"/><Relationship Id="rId5" Type="http://schemas.openxmlformats.org/officeDocument/2006/relationships/hyperlink" Target="http://builders.intel.com/ai" TargetMode="External"/><Relationship Id="rId15" Type="http://schemas.openxmlformats.org/officeDocument/2006/relationships/hyperlink" Target="https://spark.apache.org/mllib/" TargetMode="External"/><Relationship Id="rId23" Type="http://schemas.openxmlformats.org/officeDocument/2006/relationships/image" Target="../media/image24.tiff"/><Relationship Id="rId10" Type="http://schemas.openxmlformats.org/officeDocument/2006/relationships/hyperlink" Target="http://pandas.pydata.org/" TargetMode="External"/><Relationship Id="rId19" Type="http://schemas.openxmlformats.org/officeDocument/2006/relationships/image" Target="../media/image20.png"/><Relationship Id="rId4" Type="http://schemas.openxmlformats.org/officeDocument/2006/relationships/image" Target="../media/image17.emf"/><Relationship Id="rId9" Type="http://schemas.openxmlformats.org/officeDocument/2006/relationships/hyperlink" Target="http://www.scikit-learn.org/" TargetMode="External"/><Relationship Id="rId14" Type="http://schemas.openxmlformats.org/officeDocument/2006/relationships/hyperlink" Target="https://cran.r-project.org/package=e1071" TargetMode="External"/><Relationship Id="rId22" Type="http://schemas.openxmlformats.org/officeDocument/2006/relationships/image" Target="../media/image2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hyperlink" Target="https://www.intelnervana.com/framework-optimizat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hyperlink" Target="git%20clone%20https:/github.com/tensorflow/tensorflo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hyperlink" Target="https://software.intel.com/en-us/articles/intel-optimized-tensorflow-wheel-now-availabl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44.xml"/><Relationship Id="rId1" Type="http://schemas.openxmlformats.org/officeDocument/2006/relationships/tags" Target="../tags/tag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4"/>
          <p:cNvSpPr>
            <a:spLocks noGrp="1"/>
          </p:cNvSpPr>
          <p:nvPr>
            <p:ph sz="quarter" idx="13"/>
          </p:nvPr>
        </p:nvSpPr>
        <p:spPr bwMode="auto">
          <a:xfrm>
            <a:off x="479424" y="3897313"/>
            <a:ext cx="9288983" cy="2300731"/>
          </a:xfrm>
        </p:spPr>
        <p:txBody>
          <a:bodyPr wrap="square">
            <a:spAutoFit/>
          </a:bodyPr>
          <a:lstStyle/>
          <a:p>
            <a:pPr>
              <a:defRPr/>
            </a:pPr>
            <a:r>
              <a:rPr lang="en-US" dirty="0">
                <a:ea typeface="ＭＳ Ｐゴシック"/>
              </a:rPr>
              <a:t>ISC 2019 Birds-of-a-Feather</a:t>
            </a:r>
          </a:p>
          <a:p>
            <a:pPr>
              <a:defRPr/>
            </a:pPr>
            <a:r>
              <a:rPr lang="en-US" dirty="0">
                <a:ea typeface="ＭＳ Ｐゴシック"/>
              </a:rPr>
              <a:t>Integration of AI &amp; HPC</a:t>
            </a:r>
            <a:br>
              <a:rPr lang="de-DE" sz="800" dirty="0">
                <a:solidFill>
                  <a:srgbClr val="FFFFFF"/>
                </a:solidFill>
              </a:rPr>
            </a:br>
            <a:br>
              <a:rPr lang="de-DE" sz="2000" dirty="0">
                <a:solidFill>
                  <a:srgbClr val="FFFFFF"/>
                </a:solidFill>
              </a:rPr>
            </a:br>
            <a:r>
              <a:rPr lang="de-DE" sz="2000" dirty="0">
                <a:solidFill>
                  <a:srgbClr val="FFFFFF"/>
                </a:solidFill>
              </a:rPr>
              <a:t>18.06.2019 | </a:t>
            </a:r>
            <a:r>
              <a:rPr lang="de-DE" sz="2000" dirty="0" err="1">
                <a:solidFill>
                  <a:srgbClr val="FFFFFF"/>
                </a:solidFill>
              </a:rPr>
              <a:t>Dr</a:t>
            </a:r>
            <a:r>
              <a:rPr lang="de-DE" sz="2000" dirty="0">
                <a:solidFill>
                  <a:srgbClr val="FFFFFF"/>
                </a:solidFill>
              </a:rPr>
              <a:t> Atanas </a:t>
            </a:r>
            <a:r>
              <a:rPr lang="de-DE" sz="2000" dirty="0" err="1">
                <a:solidFill>
                  <a:srgbClr val="FFFFFF"/>
                </a:solidFill>
              </a:rPr>
              <a:t>Atanasov</a:t>
            </a:r>
            <a:r>
              <a:rPr lang="de-DE" sz="2000" dirty="0">
                <a:solidFill>
                  <a:srgbClr val="FFFFFF"/>
                </a:solidFill>
              </a:rPr>
              <a:t>, Michael </a:t>
            </a:r>
            <a:r>
              <a:rPr lang="de-DE" sz="2000" dirty="0" err="1">
                <a:solidFill>
                  <a:srgbClr val="FFFFFF"/>
                </a:solidFill>
              </a:rPr>
              <a:t>Steyer</a:t>
            </a:r>
            <a:r>
              <a:rPr lang="de-DE" sz="2000" dirty="0">
                <a:solidFill>
                  <a:srgbClr val="FFFFFF"/>
                </a:solidFill>
              </a:rPr>
              <a:t>, </a:t>
            </a:r>
            <a:r>
              <a:rPr lang="de-DE" sz="2000" dirty="0" err="1">
                <a:solidFill>
                  <a:srgbClr val="FFFFFF"/>
                </a:solidFill>
              </a:rPr>
              <a:t>Dr</a:t>
            </a:r>
            <a:r>
              <a:rPr lang="de-DE" sz="2000" dirty="0">
                <a:solidFill>
                  <a:srgbClr val="FFFFFF"/>
                </a:solidFill>
              </a:rPr>
              <a:t> </a:t>
            </a:r>
            <a:r>
              <a:rPr lang="de-DE" sz="2000" dirty="0"/>
              <a:t>Sofia</a:t>
            </a:r>
            <a:r>
              <a:rPr lang="en-GB" sz="2000" b="1" dirty="0"/>
              <a:t> </a:t>
            </a:r>
            <a:r>
              <a:rPr lang="en-GB" sz="2000" dirty="0" err="1"/>
              <a:t>Vallecorsa</a:t>
            </a:r>
            <a:r>
              <a:rPr lang="en-GB" sz="2000" dirty="0"/>
              <a:t>, </a:t>
            </a:r>
            <a:r>
              <a:rPr lang="de-DE" sz="2000" dirty="0"/>
              <a:t>Dr. David </a:t>
            </a:r>
            <a:r>
              <a:rPr lang="de-DE" sz="2000" dirty="0" err="1">
                <a:solidFill>
                  <a:srgbClr val="FFFFFF"/>
                </a:solidFill>
              </a:rPr>
              <a:t>Brayford</a:t>
            </a:r>
            <a:endParaRPr lang="de-DE" sz="2000" dirty="0">
              <a:solidFill>
                <a:srgbClr val="FFFFFF"/>
              </a:solidFill>
            </a:endParaRPr>
          </a:p>
        </p:txBody>
      </p:sp>
      <p:sp>
        <p:nvSpPr>
          <p:cNvPr id="2" name="Slide Number Placeholder 1"/>
          <p:cNvSpPr>
            <a:spLocks noGrp="1"/>
          </p:cNvSpPr>
          <p:nvPr>
            <p:ph type="sldNum" sz="quarter" idx="12"/>
          </p:nvPr>
        </p:nvSpPr>
        <p:spPr/>
        <p:txBody>
          <a:bodyPr/>
          <a:lstStyle/>
          <a:p>
            <a:pPr>
              <a:defRPr/>
            </a:pPr>
            <a:fld id="{B2DB4FC9-BFE1-2046-B7CF-BF700D81BD1A}" type="slidenum">
              <a:rPr lang="uk-UA" smtClean="0"/>
              <a:t>1</a:t>
            </a:fld>
            <a:endParaRPr lang="uk-UA"/>
          </a:p>
        </p:txBody>
      </p:sp>
      <p:pic>
        <p:nvPicPr>
          <p:cNvPr id="5" name="Picture 4">
            <a:extLst>
              <a:ext uri="{FF2B5EF4-FFF2-40B4-BE49-F238E27FC236}">
                <a16:creationId xmlns:a16="http://schemas.microsoft.com/office/drawing/2014/main" id="{B149B8F6-F95B-0E40-9F4F-A7A3F2CD03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55868" y="1402008"/>
            <a:ext cx="951372" cy="681305"/>
          </a:xfrm>
          <a:prstGeom prst="rect">
            <a:avLst/>
          </a:prstGeom>
        </p:spPr>
      </p:pic>
      <p:pic>
        <p:nvPicPr>
          <p:cNvPr id="6" name="Picture 5">
            <a:extLst>
              <a:ext uri="{FF2B5EF4-FFF2-40B4-BE49-F238E27FC236}">
                <a16:creationId xmlns:a16="http://schemas.microsoft.com/office/drawing/2014/main" id="{8D6581BE-A24F-CA44-B840-4893319149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16545" y="2492896"/>
            <a:ext cx="1190695" cy="457200"/>
          </a:xfrm>
          <a:prstGeom prst="rect">
            <a:avLst/>
          </a:prstGeom>
        </p:spPr>
      </p:pic>
    </p:spTree>
    <p:extLst>
      <p:ext uri="{BB962C8B-B14F-4D97-AF65-F5344CB8AC3E}">
        <p14:creationId xmlns:p14="http://schemas.microsoft.com/office/powerpoint/2010/main" val="18964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084B0-5EDA-473A-BBA7-563AA6B8B8D4}"/>
              </a:ext>
            </a:extLst>
          </p:cNvPr>
          <p:cNvSpPr txBox="1"/>
          <p:nvPr/>
        </p:nvSpPr>
        <p:spPr>
          <a:xfrm>
            <a:off x="311084" y="292231"/>
            <a:ext cx="10963373" cy="2554663"/>
          </a:xfrm>
          <a:prstGeom prst="rect">
            <a:avLst/>
          </a:prstGeom>
          <a:solidFill>
            <a:schemeClr val="bg2">
              <a:lumMod val="20000"/>
              <a:lumOff val="80000"/>
            </a:schemeClr>
          </a:solidFill>
        </p:spPr>
        <p:txBody>
          <a:bodyPr vert="horz" wrap="square" lIns="0" tIns="0" rIns="0" bIns="0" rtlCol="0">
            <a:noAutofit/>
          </a:bodyPr>
          <a:lstStyle/>
          <a:p>
            <a:r>
              <a:rPr lang="en-GB" sz="2800" b="1" dirty="0">
                <a:solidFill>
                  <a:srgbClr val="FF0000"/>
                </a:solidFill>
              </a:rPr>
              <a:t>QUESTIONS (sli.do):</a:t>
            </a:r>
          </a:p>
          <a:p>
            <a:pPr marL="857250" indent="-857250">
              <a:buFontTx/>
              <a:buChar char="-"/>
            </a:pPr>
            <a:r>
              <a:rPr lang="en-GB" sz="2800" b="1" dirty="0">
                <a:solidFill>
                  <a:srgbClr val="FF0000"/>
                </a:solidFill>
              </a:rPr>
              <a:t>Do you need GPU for DL?</a:t>
            </a:r>
          </a:p>
          <a:p>
            <a:r>
              <a:rPr lang="en-GB" sz="2800" b="1" dirty="0"/>
              <a:t>[yes, not necessarily]</a:t>
            </a:r>
          </a:p>
          <a:p>
            <a:pPr marL="857250" indent="-857250">
              <a:buFontTx/>
              <a:buChar char="-"/>
            </a:pPr>
            <a:r>
              <a:rPr lang="en-GB" sz="2800" b="1" dirty="0">
                <a:solidFill>
                  <a:srgbClr val="FF0000"/>
                </a:solidFill>
              </a:rPr>
              <a:t>What Data A. and std. ML have in common? </a:t>
            </a:r>
          </a:p>
          <a:p>
            <a:r>
              <a:rPr lang="en-GB" sz="2800" b="1" dirty="0"/>
              <a:t>[ they both requires GPUs, nothing, they are not necessarily cumbersome </a:t>
            </a:r>
            <a:r>
              <a:rPr lang="en-GB" sz="2800" b="1" dirty="0" err="1"/>
              <a:t>wload</a:t>
            </a:r>
            <a:r>
              <a:rPr lang="en-GB" sz="2800" b="1" dirty="0"/>
              <a:t> ]</a:t>
            </a:r>
            <a:r>
              <a:rPr lang="en-GB" sz="2800" b="1" dirty="0">
                <a:solidFill>
                  <a:srgbClr val="FF0000"/>
                </a:solidFill>
              </a:rPr>
              <a:t>  </a:t>
            </a:r>
          </a:p>
          <a:p>
            <a:pPr marL="857250" indent="-857250">
              <a:buFontTx/>
              <a:buChar char="-"/>
            </a:pPr>
            <a:r>
              <a:rPr lang="en-GB" sz="2800" b="1" dirty="0">
                <a:solidFill>
                  <a:srgbClr val="FF0000"/>
                </a:solidFill>
              </a:rPr>
              <a:t>What Intel product would you use for deploying Vision sol.?</a:t>
            </a:r>
          </a:p>
          <a:p>
            <a:r>
              <a:rPr lang="en-GB" sz="2800" b="1" dirty="0"/>
              <a:t>[</a:t>
            </a:r>
            <a:r>
              <a:rPr lang="en-GB" sz="2800" b="1" dirty="0" err="1"/>
              <a:t>Openvino</a:t>
            </a:r>
            <a:r>
              <a:rPr lang="en-GB" sz="2800" b="1" dirty="0"/>
              <a:t>, IDP, Intel </a:t>
            </a:r>
            <a:r>
              <a:rPr lang="en-GB" sz="2800" b="1" dirty="0" err="1"/>
              <a:t>tensorflow</a:t>
            </a:r>
            <a:r>
              <a:rPr lang="en-GB" sz="2800" b="1" dirty="0"/>
              <a:t>]</a:t>
            </a:r>
            <a:endParaRPr lang="en-GB" sz="2800" b="1" dirty="0">
              <a:solidFill>
                <a:srgbClr val="FF0000"/>
              </a:solidFill>
            </a:endParaRPr>
          </a:p>
          <a:p>
            <a:pPr marL="857250" indent="-857250">
              <a:buFontTx/>
              <a:buChar char="-"/>
            </a:pPr>
            <a:r>
              <a:rPr lang="en-GB" sz="2800" b="1" dirty="0">
                <a:solidFill>
                  <a:srgbClr val="FF0000"/>
                </a:solidFill>
              </a:rPr>
              <a:t>What Intel product would you use for Data analytics.?</a:t>
            </a:r>
          </a:p>
          <a:p>
            <a:r>
              <a:rPr lang="en-GB" sz="2800" b="1" dirty="0"/>
              <a:t>[</a:t>
            </a:r>
            <a:r>
              <a:rPr lang="en-GB" sz="2800" b="1" dirty="0" err="1"/>
              <a:t>Openvino</a:t>
            </a:r>
            <a:r>
              <a:rPr lang="en-GB" sz="2800" b="1" dirty="0"/>
              <a:t>, IDP, Intel </a:t>
            </a:r>
            <a:r>
              <a:rPr lang="en-GB" sz="2800" b="1" dirty="0" err="1"/>
              <a:t>tensorflow</a:t>
            </a:r>
            <a:r>
              <a:rPr lang="en-GB" sz="2800" b="1" dirty="0"/>
              <a:t>]</a:t>
            </a:r>
            <a:endParaRPr lang="en-GB" sz="3600" b="1" dirty="0">
              <a:solidFill>
                <a:srgbClr val="FF0000"/>
              </a:solidFill>
            </a:endParaRPr>
          </a:p>
          <a:p>
            <a:pPr marL="857250" indent="-857250">
              <a:buFontTx/>
              <a:buChar char="-"/>
            </a:pPr>
            <a:r>
              <a:rPr lang="en-GB" sz="2800" b="1" dirty="0">
                <a:solidFill>
                  <a:srgbClr val="FF0000"/>
                </a:solidFill>
              </a:rPr>
              <a:t>What Intel product would you use to train/deploy a NN on a </a:t>
            </a:r>
            <a:r>
              <a:rPr lang="en-GB" sz="2800" b="1">
                <a:solidFill>
                  <a:srgbClr val="FF0000"/>
                </a:solidFill>
              </a:rPr>
              <a:t>big cluster?</a:t>
            </a:r>
            <a:endParaRPr lang="en-GB" sz="2800" b="1" dirty="0">
              <a:solidFill>
                <a:srgbClr val="FF0000"/>
              </a:solidFill>
            </a:endParaRPr>
          </a:p>
          <a:p>
            <a:r>
              <a:rPr lang="en-GB" sz="2800" b="1" dirty="0"/>
              <a:t>[</a:t>
            </a:r>
            <a:r>
              <a:rPr lang="en-GB" sz="2800" b="1" dirty="0" err="1"/>
              <a:t>Openvino</a:t>
            </a:r>
            <a:r>
              <a:rPr lang="en-GB" sz="2800" b="1" dirty="0"/>
              <a:t>, IDP, Intel </a:t>
            </a:r>
            <a:r>
              <a:rPr lang="en-GB" sz="2800" b="1" dirty="0" err="1"/>
              <a:t>tensorflow</a:t>
            </a:r>
            <a:r>
              <a:rPr lang="en-GB" sz="2800" b="1" dirty="0"/>
              <a:t>]</a:t>
            </a:r>
          </a:p>
          <a:p>
            <a:endParaRPr lang="en-GB" sz="3600" b="1" dirty="0">
              <a:solidFill>
                <a:srgbClr val="FF0000"/>
              </a:solidFill>
            </a:endParaRPr>
          </a:p>
        </p:txBody>
      </p:sp>
    </p:spTree>
    <p:extLst>
      <p:ext uri="{BB962C8B-B14F-4D97-AF65-F5344CB8AC3E}">
        <p14:creationId xmlns:p14="http://schemas.microsoft.com/office/powerpoint/2010/main" val="14343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5E9BA818-2162-9A44-9A0A-45ABBED33F6D}" type="slidenum">
              <a:rPr lang="en-US" smtClean="0"/>
              <a:t>11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763" y="404664"/>
            <a:ext cx="1251777" cy="896434"/>
          </a:xfrm>
          <a:prstGeom prst="rect">
            <a:avLst/>
          </a:prstGeom>
        </p:spPr>
      </p:pic>
      <p:pic>
        <p:nvPicPr>
          <p:cNvPr id="9" name="Picture 8"/>
          <p:cNvPicPr>
            <a:picLocks noChangeAspect="1"/>
          </p:cNvPicPr>
          <p:nvPr/>
        </p:nvPicPr>
        <p:blipFill>
          <a:blip r:embed="rId4"/>
          <a:stretch>
            <a:fillRect/>
          </a:stretch>
        </p:blipFill>
        <p:spPr>
          <a:xfrm>
            <a:off x="4572977" y="240164"/>
            <a:ext cx="2334600" cy="896434"/>
          </a:xfrm>
          <a:prstGeom prst="rect">
            <a:avLst/>
          </a:prstGeom>
        </p:spPr>
      </p:pic>
      <p:sp>
        <p:nvSpPr>
          <p:cNvPr id="16" name="Title 1"/>
          <p:cNvSpPr txBox="1">
            <a:spLocks/>
          </p:cNvSpPr>
          <p:nvPr/>
        </p:nvSpPr>
        <p:spPr>
          <a:xfrm>
            <a:off x="171710" y="2356337"/>
            <a:ext cx="11793682" cy="1351506"/>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i="0" kern="1200" baseline="0">
                <a:solidFill>
                  <a:srgbClr val="393E91"/>
                </a:solidFill>
                <a:latin typeface="Arial Black" charset="0"/>
                <a:ea typeface="Arial Black" charset="0"/>
                <a:cs typeface="Arial Black" charset="0"/>
              </a:defRPr>
            </a:lvl1pPr>
          </a:lstStyle>
          <a:p>
            <a:pPr algn="ctr"/>
            <a:r>
              <a:rPr lang="en-US" sz="4000" b="0" dirty="0"/>
              <a:t>HPC and AI convergence</a:t>
            </a:r>
            <a:endParaRPr lang="en-GB" sz="4000" dirty="0">
              <a:latin typeface="Arial" charset="0"/>
              <a:ea typeface="Arial" charset="0"/>
              <a:cs typeface="Arial" charset="0"/>
            </a:endParaRPr>
          </a:p>
        </p:txBody>
      </p:sp>
      <p:sp>
        <p:nvSpPr>
          <p:cNvPr id="18" name="Text Placeholder 3"/>
          <p:cNvSpPr>
            <a:spLocks noGrp="1"/>
          </p:cNvSpPr>
          <p:nvPr>
            <p:ph type="body" sz="quarter" idx="4294967295"/>
          </p:nvPr>
        </p:nvSpPr>
        <p:spPr>
          <a:xfrm>
            <a:off x="3282462" y="6396265"/>
            <a:ext cx="4876800" cy="328068"/>
          </a:xfrm>
          <a:prstGeom prst="rect">
            <a:avLst/>
          </a:prstGeom>
        </p:spPr>
        <p:txBody>
          <a:bodyPr>
            <a:noAutofit/>
          </a:bodyPr>
          <a:lstStyle/>
          <a:p>
            <a:pPr algn="ctr"/>
            <a:r>
              <a:rPr lang="fr-CH" sz="1600" dirty="0">
                <a:solidFill>
                  <a:srgbClr val="18AF9B"/>
                </a:solidFill>
                <a:latin typeface="Arial" charset="0"/>
                <a:ea typeface="Arial" charset="0"/>
                <a:cs typeface="Arial" charset="0"/>
              </a:rPr>
              <a:t>Frankfurt</a:t>
            </a:r>
            <a:r>
              <a:rPr lang="en-GB" sz="1600" dirty="0">
                <a:solidFill>
                  <a:srgbClr val="18AF9B"/>
                </a:solidFill>
                <a:latin typeface="Arial" charset="0"/>
                <a:ea typeface="Arial" charset="0"/>
                <a:cs typeface="Arial" charset="0"/>
              </a:rPr>
              <a:t>- 19/06/2019</a:t>
            </a:r>
          </a:p>
        </p:txBody>
      </p:sp>
      <p:sp>
        <p:nvSpPr>
          <p:cNvPr id="19" name="Text Placeholder 4"/>
          <p:cNvSpPr>
            <a:spLocks noGrp="1"/>
          </p:cNvSpPr>
          <p:nvPr>
            <p:ph type="body" sz="quarter" idx="4294967295"/>
          </p:nvPr>
        </p:nvSpPr>
        <p:spPr>
          <a:xfrm>
            <a:off x="670763" y="5229501"/>
            <a:ext cx="10167296" cy="1039160"/>
          </a:xfrm>
          <a:prstGeom prst="rect">
            <a:avLst/>
          </a:prstGeom>
        </p:spPr>
        <p:txBody>
          <a:bodyPr>
            <a:normAutofit/>
          </a:bodyPr>
          <a:lstStyle/>
          <a:p>
            <a:pPr algn="ctr"/>
            <a:r>
              <a:rPr lang="en-GB" sz="1800" b="1" dirty="0">
                <a:solidFill>
                  <a:srgbClr val="2A7DBF"/>
                </a:solidFill>
              </a:rPr>
              <a:t>Sofia Vallecorsa </a:t>
            </a:r>
          </a:p>
        </p:txBody>
      </p:sp>
      <p:sp>
        <p:nvSpPr>
          <p:cNvPr id="20" name="Subtitle 2"/>
          <p:cNvSpPr txBox="1">
            <a:spLocks/>
          </p:cNvSpPr>
          <p:nvPr/>
        </p:nvSpPr>
        <p:spPr>
          <a:xfrm>
            <a:off x="1676399" y="4228183"/>
            <a:ext cx="9144000" cy="5584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i="1" kern="1200" baseline="0">
                <a:solidFill>
                  <a:srgbClr val="2A7DBF"/>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endParaRPr lang="en-GB" sz="2800" dirty="0"/>
          </a:p>
        </p:txBody>
      </p:sp>
      <p:sp>
        <p:nvSpPr>
          <p:cNvPr id="2" name="Rectangle 1"/>
          <p:cNvSpPr/>
          <p:nvPr/>
        </p:nvSpPr>
        <p:spPr>
          <a:xfrm>
            <a:off x="3154935" y="3677735"/>
            <a:ext cx="5827237" cy="461665"/>
          </a:xfrm>
          <a:prstGeom prst="rect">
            <a:avLst/>
          </a:prstGeom>
        </p:spPr>
        <p:txBody>
          <a:bodyPr wrap="none">
            <a:spAutoFit/>
          </a:bodyPr>
          <a:lstStyle/>
          <a:p>
            <a:pPr algn="ctr"/>
            <a:r>
              <a:rPr lang="en-US" sz="2400" b="1" dirty="0">
                <a:solidFill>
                  <a:srgbClr val="18AF9B"/>
                </a:solidFill>
                <a:latin typeface="Arial" charset="0"/>
                <a:ea typeface="Arial" charset="0"/>
                <a:cs typeface="Arial" charset="0"/>
              </a:rPr>
              <a:t>An example from High Energy Physics</a:t>
            </a:r>
          </a:p>
        </p:txBody>
      </p:sp>
    </p:spTree>
    <p:extLst>
      <p:ext uri="{BB962C8B-B14F-4D97-AF65-F5344CB8AC3E}">
        <p14:creationId xmlns:p14="http://schemas.microsoft.com/office/powerpoint/2010/main" val="180992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5194" y="1484902"/>
            <a:ext cx="3369535" cy="5202657"/>
          </a:xfrm>
          <a:prstGeom prst="rect">
            <a:avLst/>
          </a:prstGeom>
        </p:spPr>
      </p:pic>
      <p:sp>
        <p:nvSpPr>
          <p:cNvPr id="4" name="Title 3" descr=" 4"/>
          <p:cNvSpPr>
            <a:spLocks noGrp="1"/>
          </p:cNvSpPr>
          <p:nvPr>
            <p:ph type="title"/>
          </p:nvPr>
        </p:nvSpPr>
        <p:spPr/>
        <p:txBody>
          <a:bodyPr>
            <a:normAutofit/>
          </a:bodyPr>
          <a:lstStyle/>
          <a:p>
            <a:r>
              <a:rPr lang="en-GB" dirty="0"/>
              <a:t>CERN</a:t>
            </a:r>
          </a:p>
        </p:txBody>
      </p:sp>
      <p:sp>
        <p:nvSpPr>
          <p:cNvPr id="5" name="Content Placeholder 4" descr=" 5"/>
          <p:cNvSpPr>
            <a:spLocks noGrp="1"/>
          </p:cNvSpPr>
          <p:nvPr>
            <p:ph idx="1"/>
          </p:nvPr>
        </p:nvSpPr>
        <p:spPr>
          <a:xfrm>
            <a:off x="434775" y="1296233"/>
            <a:ext cx="5122645" cy="4921539"/>
          </a:xfrm>
        </p:spPr>
        <p:txBody>
          <a:bodyPr>
            <a:normAutofit/>
          </a:bodyPr>
          <a:lstStyle/>
          <a:p>
            <a:pPr>
              <a:buClr>
                <a:srgbClr val="0055A0"/>
              </a:buClr>
            </a:pPr>
            <a:r>
              <a:rPr lang="en-GB" sz="2800" dirty="0">
                <a:latin typeface="Arial" panose="020B0604020202020204" pitchFamily="34" charset="0"/>
              </a:rPr>
              <a:t>International organisation close to Geneva, straddling Swiss-French border, founded 1954</a:t>
            </a:r>
          </a:p>
          <a:p>
            <a:pPr>
              <a:buClr>
                <a:srgbClr val="0055A0"/>
              </a:buClr>
            </a:pPr>
            <a:r>
              <a:rPr lang="en-GB" sz="2800" dirty="0">
                <a:latin typeface="Arial" panose="020B0604020202020204" pitchFamily="34" charset="0"/>
              </a:rPr>
              <a:t>Facilities for fundamental research in particle physics</a:t>
            </a:r>
          </a:p>
          <a:p>
            <a:pPr>
              <a:buClr>
                <a:srgbClr val="0055A0"/>
              </a:buClr>
            </a:pPr>
            <a:r>
              <a:rPr lang="en-GB" sz="2800" dirty="0">
                <a:latin typeface="Arial" panose="020B0604020202020204" pitchFamily="34" charset="0"/>
              </a:rPr>
              <a:t>23 member states,</a:t>
            </a:r>
            <a:br>
              <a:rPr lang="en-GB" sz="2800" dirty="0">
                <a:latin typeface="Arial" panose="020B0604020202020204" pitchFamily="34" charset="0"/>
              </a:rPr>
            </a:br>
            <a:r>
              <a:rPr lang="en-GB" sz="2800" dirty="0">
                <a:latin typeface="Arial" panose="020B0604020202020204" pitchFamily="34" charset="0"/>
              </a:rPr>
              <a:t>1.1 B CHF budget</a:t>
            </a:r>
          </a:p>
          <a:p>
            <a:pPr>
              <a:buClr>
                <a:srgbClr val="0055A0"/>
              </a:buClr>
            </a:pPr>
            <a:r>
              <a:rPr lang="en-GB" sz="2800" dirty="0">
                <a:latin typeface="Arial" panose="020B0604020202020204" pitchFamily="34" charset="0"/>
              </a:rPr>
              <a:t>3’197 staff, fellows, apprentices, …</a:t>
            </a:r>
          </a:p>
          <a:p>
            <a:pPr>
              <a:buClr>
                <a:srgbClr val="0055A0"/>
              </a:buClr>
            </a:pPr>
            <a:r>
              <a:rPr lang="en-GB" sz="2800" dirty="0">
                <a:latin typeface="Arial" panose="020B0604020202020204" pitchFamily="34" charset="0"/>
              </a:rPr>
              <a:t>13’128 associates</a:t>
            </a:r>
            <a:endParaRPr lang="en-GB" sz="2800" dirty="0"/>
          </a:p>
        </p:txBody>
      </p:sp>
      <p:sp>
        <p:nvSpPr>
          <p:cNvPr id="9" name="Slide Number Placeholder 8" descr=" 9"/>
          <p:cNvSpPr>
            <a:spLocks noGrp="1"/>
          </p:cNvSpPr>
          <p:nvPr>
            <p:ph type="sldNum" sz="quarter" idx="16"/>
          </p:nvPr>
        </p:nvSpPr>
        <p:spPr/>
        <p:txBody>
          <a:bodyPr/>
          <a:lstStyle/>
          <a:p>
            <a:pPr defTabSz="1219170"/>
            <a:r>
              <a:rPr lang="en-GB">
                <a:solidFill>
                  <a:srgbClr val="0055A0">
                    <a:tint val="75000"/>
                  </a:srgbClr>
                </a:solidFill>
                <a:latin typeface="Arial"/>
              </a:rPr>
              <a:t>3</a:t>
            </a:r>
          </a:p>
        </p:txBody>
      </p:sp>
      <p:pic>
        <p:nvPicPr>
          <p:cNvPr id="10" name="Picture 9" desc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31535" y="-99392"/>
            <a:ext cx="3437867" cy="2376264"/>
          </a:xfrm>
          <a:prstGeom prst="rect">
            <a:avLst/>
          </a:prstGeom>
        </p:spPr>
      </p:pic>
      <p:sp>
        <p:nvSpPr>
          <p:cNvPr id="15" name="TextBox 14" descr=" 2"/>
          <p:cNvSpPr txBox="1"/>
          <p:nvPr/>
        </p:nvSpPr>
        <p:spPr>
          <a:xfrm>
            <a:off x="6096000" y="643152"/>
            <a:ext cx="3000381" cy="461665"/>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square" rtlCol="0">
            <a:spAutoFit/>
          </a:bodyPr>
          <a:lstStyle/>
          <a:p>
            <a:pPr defTabSz="1219170"/>
            <a:r>
              <a:rPr lang="en-GB" sz="2400" dirty="0">
                <a:solidFill>
                  <a:srgbClr val="F8F8F8"/>
                </a:solidFill>
                <a:latin typeface="Arial"/>
              </a:rPr>
              <a:t>“Science for peace”</a:t>
            </a:r>
          </a:p>
        </p:txBody>
      </p:sp>
      <p:sp>
        <p:nvSpPr>
          <p:cNvPr id="11" name="TextBox 10" descr=" 10"/>
          <p:cNvSpPr txBox="1"/>
          <p:nvPr/>
        </p:nvSpPr>
        <p:spPr>
          <a:xfrm>
            <a:off x="8863255" y="1556794"/>
            <a:ext cx="2433680" cy="338554"/>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none" rtlCol="0">
            <a:spAutoFit/>
          </a:bodyPr>
          <a:lstStyle/>
          <a:p>
            <a:pPr defTabSz="1219170"/>
            <a:r>
              <a:rPr lang="en-GB" sz="1600" dirty="0">
                <a:solidFill>
                  <a:srgbClr val="F8F8F8"/>
                </a:solidFill>
                <a:latin typeface="Arial"/>
              </a:rPr>
              <a:t>1954: 12 Member States</a:t>
            </a:r>
          </a:p>
        </p:txBody>
      </p:sp>
      <p:sp>
        <p:nvSpPr>
          <p:cNvPr id="12" name="TextBox 11" descr=" 11"/>
          <p:cNvSpPr txBox="1"/>
          <p:nvPr/>
        </p:nvSpPr>
        <p:spPr>
          <a:xfrm>
            <a:off x="6100316" y="2096205"/>
            <a:ext cx="6108209" cy="2308324"/>
          </a:xfrm>
          <a:prstGeom prst="rect">
            <a:avLst/>
          </a:prstGeom>
          <a:solidFill>
            <a:schemeClr val="accent5">
              <a:lumMod val="60000"/>
              <a:lumOff val="40000"/>
              <a:alpha val="60000"/>
            </a:schemeClr>
          </a:solidFill>
          <a:effectLst>
            <a:outerShdw blurRad="50800" dist="50800" dir="5400000" algn="ctr" rotWithShape="0">
              <a:srgbClr val="000000"/>
            </a:outerShdw>
          </a:effectLst>
        </p:spPr>
        <p:txBody>
          <a:bodyPr wrap="square" rtlCol="0">
            <a:spAutoFit/>
          </a:bodyPr>
          <a:lstStyle/>
          <a:p>
            <a:pPr defTabSz="1219170"/>
            <a:r>
              <a:rPr lang="en-GB" sz="1600" b="1" dirty="0">
                <a:solidFill>
                  <a:srgbClr val="F8F8F8"/>
                </a:solidFill>
                <a:latin typeface="Arial"/>
              </a:rPr>
              <a:t>Members</a:t>
            </a:r>
            <a:r>
              <a:rPr lang="en-GB" sz="1600" dirty="0">
                <a:solidFill>
                  <a:srgbClr val="F8F8F8"/>
                </a:solidFill>
                <a:latin typeface="Arial"/>
              </a:rPr>
              <a:t>: Austria, Belgium, Bulgaria, Czech republic, Denmark, Finland, France, Germany, Greece, Hungary, Israel, Italy, Netherlands, Norway, Poland, Portugal, Slovak Republic, Spain, Serbia, Sweden, Switzerland, United Kingdom</a:t>
            </a:r>
            <a:br>
              <a:rPr lang="en-GB" sz="1600" dirty="0">
                <a:solidFill>
                  <a:srgbClr val="F8F8F8"/>
                </a:solidFill>
                <a:latin typeface="Arial"/>
              </a:rPr>
            </a:br>
            <a:r>
              <a:rPr lang="en-GB" sz="1600" b="1" dirty="0">
                <a:solidFill>
                  <a:srgbClr val="F8F8F8"/>
                </a:solidFill>
                <a:latin typeface="Arial"/>
              </a:rPr>
              <a:t>Candidate for membership</a:t>
            </a:r>
            <a:r>
              <a:rPr lang="en-GB" sz="1600" dirty="0">
                <a:solidFill>
                  <a:srgbClr val="F8F8F8"/>
                </a:solidFill>
                <a:latin typeface="Arial"/>
              </a:rPr>
              <a:t>: </a:t>
            </a:r>
            <a:r>
              <a:rPr lang="en-GB" sz="1600" dirty="0">
                <a:solidFill>
                  <a:srgbClr val="F8F8F8"/>
                </a:solidFill>
              </a:rPr>
              <a:t>Cyprus, Slovenia</a:t>
            </a:r>
            <a:endParaRPr lang="en-GB" sz="1600" dirty="0">
              <a:solidFill>
                <a:srgbClr val="F8F8F8"/>
              </a:solidFill>
              <a:latin typeface="Arial"/>
            </a:endParaRPr>
          </a:p>
          <a:p>
            <a:pPr defTabSz="1219170"/>
            <a:r>
              <a:rPr lang="en-GB" sz="1600" b="1" dirty="0">
                <a:solidFill>
                  <a:srgbClr val="F8F8F8"/>
                </a:solidFill>
                <a:latin typeface="Arial"/>
              </a:rPr>
              <a:t>Associate members: </a:t>
            </a:r>
            <a:r>
              <a:rPr lang="en-GB" sz="1600" dirty="0">
                <a:solidFill>
                  <a:srgbClr val="F8F8F8"/>
                </a:solidFill>
                <a:latin typeface="Arial"/>
              </a:rPr>
              <a:t>India, Lithuania, Pakistan, Turkey, Ukraine</a:t>
            </a:r>
          </a:p>
          <a:p>
            <a:pPr defTabSz="1219170"/>
            <a:r>
              <a:rPr lang="en-GB" sz="1600" b="1" dirty="0">
                <a:solidFill>
                  <a:srgbClr val="F8F8F8"/>
                </a:solidFill>
                <a:latin typeface="Arial"/>
              </a:rPr>
              <a:t>Observers</a:t>
            </a:r>
            <a:r>
              <a:rPr lang="en-GB" sz="1600" dirty="0">
                <a:solidFill>
                  <a:srgbClr val="F8F8F8"/>
                </a:solidFill>
                <a:latin typeface="Arial"/>
              </a:rPr>
              <a:t>: EC, Japan, JINR, Russia, UNESCO, United States of America</a:t>
            </a:r>
          </a:p>
          <a:p>
            <a:pPr defTabSz="1219170"/>
            <a:r>
              <a:rPr lang="en-GB" sz="1600" dirty="0">
                <a:solidFill>
                  <a:srgbClr val="F8F8F8"/>
                </a:solidFill>
                <a:latin typeface="Arial"/>
              </a:rPr>
              <a:t>Numerous </a:t>
            </a:r>
            <a:r>
              <a:rPr lang="en-GB" sz="1600" b="1" dirty="0">
                <a:solidFill>
                  <a:srgbClr val="F8F8F8"/>
                </a:solidFill>
                <a:latin typeface="Arial"/>
              </a:rPr>
              <a:t>non-member states with collaboration agreements</a:t>
            </a:r>
          </a:p>
        </p:txBody>
      </p:sp>
      <p:sp>
        <p:nvSpPr>
          <p:cNvPr id="13" name="TextBox 12" descr=" 12"/>
          <p:cNvSpPr txBox="1"/>
          <p:nvPr/>
        </p:nvSpPr>
        <p:spPr>
          <a:xfrm>
            <a:off x="6096000" y="4866298"/>
            <a:ext cx="3431333" cy="584775"/>
          </a:xfrm>
          <a:prstGeom prst="rect">
            <a:avLst/>
          </a:prstGeom>
          <a:solidFill>
            <a:schemeClr val="accent5">
              <a:lumMod val="60000"/>
              <a:lumOff val="40000"/>
              <a:alpha val="69000"/>
            </a:schemeClr>
          </a:solidFill>
          <a:effectLst>
            <a:outerShdw blurRad="50800" dist="50800" dir="5400000" algn="ctr" rotWithShape="0">
              <a:srgbClr val="000000"/>
            </a:outerShdw>
          </a:effectLst>
        </p:spPr>
        <p:txBody>
          <a:bodyPr wrap="square" rtlCol="0">
            <a:spAutoFit/>
          </a:bodyPr>
          <a:lstStyle/>
          <a:p>
            <a:pPr defTabSz="1219170"/>
            <a:r>
              <a:rPr lang="en-GB" sz="1600" dirty="0">
                <a:solidFill>
                  <a:srgbClr val="F8F8F8"/>
                </a:solidFill>
                <a:latin typeface="Arial"/>
              </a:rPr>
              <a:t>2’531 staff members, 645 fellows, 21 apprentices </a:t>
            </a:r>
          </a:p>
        </p:txBody>
      </p:sp>
      <p:sp>
        <p:nvSpPr>
          <p:cNvPr id="14" name="TextBox 13" descr=" 14"/>
          <p:cNvSpPr txBox="1"/>
          <p:nvPr/>
        </p:nvSpPr>
        <p:spPr>
          <a:xfrm>
            <a:off x="6100316" y="5563444"/>
            <a:ext cx="3416492" cy="584775"/>
          </a:xfrm>
          <a:prstGeom prst="rect">
            <a:avLst/>
          </a:prstGeom>
          <a:solidFill>
            <a:schemeClr val="accent5">
              <a:lumMod val="60000"/>
              <a:lumOff val="40000"/>
              <a:alpha val="69000"/>
            </a:schemeClr>
          </a:solidFill>
          <a:effectLst>
            <a:outerShdw blurRad="50800" dist="50800" dir="5400000" algn="ctr" rotWithShape="0">
              <a:srgbClr val="000000"/>
            </a:outerShdw>
          </a:effectLst>
        </p:spPr>
        <p:txBody>
          <a:bodyPr wrap="square" rtlCol="0">
            <a:spAutoFit/>
          </a:bodyPr>
          <a:lstStyle/>
          <a:p>
            <a:pPr defTabSz="1219170"/>
            <a:r>
              <a:rPr lang="en-GB" sz="1600" dirty="0">
                <a:solidFill>
                  <a:srgbClr val="F8F8F8"/>
                </a:solidFill>
                <a:latin typeface="Arial"/>
              </a:rPr>
              <a:t>7’000 member states, 1’800 USA, 900 Russia, 270 Japan, …</a:t>
            </a:r>
          </a:p>
        </p:txBody>
      </p:sp>
    </p:spTree>
    <p:extLst>
      <p:ext uri="{BB962C8B-B14F-4D97-AF65-F5344CB8AC3E}">
        <p14:creationId xmlns:p14="http://schemas.microsoft.com/office/powerpoint/2010/main" val="290589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6801" y="978630"/>
            <a:ext cx="7204185" cy="5403981"/>
          </a:xfrm>
          <a:prstGeom prst="rect">
            <a:avLst/>
          </a:prstGeom>
        </p:spPr>
      </p:pic>
      <p:sp>
        <p:nvSpPr>
          <p:cNvPr id="2" name="Title 1"/>
          <p:cNvSpPr>
            <a:spLocks noGrp="1"/>
          </p:cNvSpPr>
          <p:nvPr>
            <p:ph type="title"/>
          </p:nvPr>
        </p:nvSpPr>
        <p:spPr/>
        <p:txBody>
          <a:bodyPr>
            <a:normAutofit/>
          </a:bodyPr>
          <a:lstStyle/>
          <a:p>
            <a:r>
              <a:rPr lang="en-US" dirty="0"/>
              <a:t>The Large Hadron Collider (LHC)</a:t>
            </a:r>
            <a:endParaRPr lang="en-GB" dirty="0"/>
          </a:p>
        </p:txBody>
      </p:sp>
      <p:sp>
        <p:nvSpPr>
          <p:cNvPr id="3" name="Slide Number Placeholder 2"/>
          <p:cNvSpPr>
            <a:spLocks noGrp="1"/>
          </p:cNvSpPr>
          <p:nvPr>
            <p:ph type="sldNum" sz="quarter" idx="16"/>
          </p:nvPr>
        </p:nvSpPr>
        <p:spPr/>
        <p:txBody>
          <a:bodyPr/>
          <a:lstStyle/>
          <a:p>
            <a:pPr defTabSz="1219170" fontAlgn="base">
              <a:spcBef>
                <a:spcPct val="0"/>
              </a:spcBef>
              <a:spcAft>
                <a:spcPct val="0"/>
              </a:spcAft>
              <a:defRPr/>
            </a:pPr>
            <a:fld id="{3BF50220-DD9C-47A5-93EE-42AF7A75DF71}" type="slidenum">
              <a:rPr lang="en-GB">
                <a:solidFill>
                  <a:srgbClr val="2D2D8A">
                    <a:lumMod val="75000"/>
                  </a:srgbClr>
                </a:solidFill>
                <a:latin typeface="Arial" charset="0"/>
              </a:rPr>
              <a:pPr defTabSz="1219170" fontAlgn="base">
                <a:spcBef>
                  <a:spcPct val="0"/>
                </a:spcBef>
                <a:spcAft>
                  <a:spcPct val="0"/>
                </a:spcAft>
                <a:defRPr/>
              </a:pPr>
              <a:t>13</a:t>
            </a:fld>
            <a:endParaRPr lang="en-GB">
              <a:solidFill>
                <a:srgbClr val="2D2D8A">
                  <a:lumMod val="75000"/>
                </a:srgbClr>
              </a:solidFill>
              <a:latin typeface="Arial" charset="0"/>
            </a:endParaRPr>
          </a:p>
        </p:txBody>
      </p:sp>
      <p:pic>
        <p:nvPicPr>
          <p:cNvPr id="9" name="Picture 3"/>
          <p:cNvPicPr>
            <a:picLocks noChangeAspect="1" noChangeArrowheads="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72927" y="1250212"/>
            <a:ext cx="2711747" cy="203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 name="Picture 4"/>
          <p:cNvPicPr>
            <a:picLocks noChangeAspect="1" noChangeArrowheads="1"/>
          </p:cNvPicPr>
          <p:nvPr/>
        </p:nvPicPr>
        <p:blipFill>
          <a:blip r:embed="rId5"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01600" y="4337637"/>
            <a:ext cx="2963259" cy="197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 name="Picture 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37600" y="1286308"/>
            <a:ext cx="3089763" cy="161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95328" y="4820224"/>
            <a:ext cx="2029873" cy="14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308842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a:defRPr/>
            </a:pPr>
            <a:fld id="{3BF50220-DD9C-47A5-93EE-42AF7A75DF71}" type="slidenum">
              <a:rPr lang="en-GB" smtClean="0"/>
              <a:pPr>
                <a:defRPr/>
              </a:pPr>
              <a:t>14</a:t>
            </a:fld>
            <a:endParaRPr lang="en-GB"/>
          </a:p>
        </p:txBody>
      </p:sp>
      <p:sp>
        <p:nvSpPr>
          <p:cNvPr id="2" name="Title 1"/>
          <p:cNvSpPr>
            <a:spLocks noGrp="1"/>
          </p:cNvSpPr>
          <p:nvPr>
            <p:ph type="title"/>
          </p:nvPr>
        </p:nvSpPr>
        <p:spPr/>
        <p:txBody>
          <a:bodyPr>
            <a:normAutofit/>
          </a:bodyPr>
          <a:lstStyle/>
          <a:p>
            <a:r>
              <a:rPr lang="en-US" dirty="0"/>
              <a:t>The Higgs Boson</a:t>
            </a: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7600" y="1193800"/>
            <a:ext cx="2336800" cy="303665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8401" y="1905000"/>
            <a:ext cx="2461983" cy="312420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32801" y="4073904"/>
            <a:ext cx="3352800" cy="2237995"/>
          </a:xfrm>
          <a:prstGeom prst="rect">
            <a:avLst/>
          </a:prstGeom>
        </p:spPr>
      </p:pic>
      <p:pic>
        <p:nvPicPr>
          <p:cNvPr id="10" name="Picture 9">
            <a:extLst>
              <a:ext uri="{FF2B5EF4-FFF2-40B4-BE49-F238E27FC236}">
                <a16:creationId xmlns:a16="http://schemas.microsoft.com/office/drawing/2014/main" id="{7D76CFEB-F22D-41FC-A56D-D3EA74EDA8D1}"/>
              </a:ext>
            </a:extLst>
          </p:cNvPr>
          <p:cNvPicPr>
            <a:picLocks noChangeAspect="1"/>
          </p:cNvPicPr>
          <p:nvPr/>
        </p:nvPicPr>
        <p:blipFill>
          <a:blip r:embed="rId6"/>
          <a:stretch>
            <a:fillRect/>
          </a:stretch>
        </p:blipFill>
        <p:spPr>
          <a:xfrm>
            <a:off x="606169" y="1156706"/>
            <a:ext cx="5635335" cy="5178213"/>
          </a:xfrm>
          <a:prstGeom prst="rect">
            <a:avLst/>
          </a:prstGeom>
        </p:spPr>
      </p:pic>
    </p:spTree>
    <p:extLst>
      <p:ext uri="{BB962C8B-B14F-4D97-AF65-F5344CB8AC3E}">
        <p14:creationId xmlns:p14="http://schemas.microsoft.com/office/powerpoint/2010/main" val="37991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4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par>
                          <p:cTn id="8" fill="hold">
                            <p:stCondLst>
                              <p:cond delay="17000"/>
                            </p:stCondLst>
                            <p:childTnLst>
                              <p:par>
                                <p:cTn id="9" presetID="10" presetClass="entr" presetSubtype="0" fill="hold" nodeType="afterEffect">
                                  <p:stCondLst>
                                    <p:cond delay="3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3000"/>
                                        <p:tgtEl>
                                          <p:spTgt spid="7"/>
                                        </p:tgtEl>
                                      </p:cBhvr>
                                    </p:animEffect>
                                  </p:childTnLst>
                                </p:cTn>
                              </p:par>
                            </p:childTnLst>
                          </p:cTn>
                        </p:par>
                        <p:par>
                          <p:cTn id="12" fill="hold">
                            <p:stCondLst>
                              <p:cond delay="23000"/>
                            </p:stCondLst>
                            <p:childTnLst>
                              <p:par>
                                <p:cTn id="13" presetID="10" presetClass="entr" presetSubtype="0" fill="hold" nodeType="afterEffect">
                                  <p:stCondLst>
                                    <p:cond delay="3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4080"/>
            <a:ext cx="12216711" cy="6882080"/>
          </a:xfrm>
          <a:prstGeom prst="rect">
            <a:avLst/>
          </a:prstGeom>
        </p:spPr>
      </p:pic>
      <p:sp>
        <p:nvSpPr>
          <p:cNvPr id="6" name="Content Placeholder 5"/>
          <p:cNvSpPr>
            <a:spLocks noGrp="1"/>
          </p:cNvSpPr>
          <p:nvPr>
            <p:ph idx="1"/>
          </p:nvPr>
        </p:nvSpPr>
        <p:spPr>
          <a:xfrm>
            <a:off x="164753" y="381000"/>
            <a:ext cx="11887200" cy="1422400"/>
          </a:xfrm>
        </p:spPr>
        <p:txBody>
          <a:bodyPr/>
          <a:lstStyle/>
          <a:p>
            <a:pPr marL="0" indent="0" algn="ctr">
              <a:buNone/>
            </a:pPr>
            <a:r>
              <a:rPr lang="en-GB" sz="3200" dirty="0">
                <a:solidFill>
                  <a:srgbClr val="FFC000"/>
                </a:solidFill>
              </a:rPr>
              <a:t>The Higgs Boson completes the Standard Model,</a:t>
            </a:r>
          </a:p>
          <a:p>
            <a:pPr marL="0" indent="0" algn="ctr">
              <a:buNone/>
            </a:pPr>
            <a:r>
              <a:rPr lang="en-GB" sz="3200" dirty="0">
                <a:solidFill>
                  <a:srgbClr val="FFC000"/>
                </a:solidFill>
              </a:rPr>
              <a:t>but the Model explains only about 5% of our Universe</a:t>
            </a:r>
          </a:p>
        </p:txBody>
      </p:sp>
      <p:sp>
        <p:nvSpPr>
          <p:cNvPr id="8" name="Content Placeholder 5"/>
          <p:cNvSpPr txBox="1">
            <a:spLocks/>
          </p:cNvSpPr>
          <p:nvPr/>
        </p:nvSpPr>
        <p:spPr bwMode="auto">
          <a:xfrm>
            <a:off x="164753" y="4546600"/>
            <a:ext cx="11887200" cy="1422400"/>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lvl1pPr marL="514350" indent="-514350" algn="l" rtl="0" eaLnBrk="0" fontAlgn="base" hangingPunct="0">
              <a:spcBef>
                <a:spcPct val="20000"/>
              </a:spcBef>
              <a:spcAft>
                <a:spcPct val="0"/>
              </a:spcAft>
              <a:buClr>
                <a:schemeClr val="tx2">
                  <a:lumMod val="50000"/>
                  <a:lumOff val="50000"/>
                </a:schemeClr>
              </a:buClr>
              <a:buSzPct val="120000"/>
              <a:buFont typeface="Wingdings" pitchFamily="2" charset="2"/>
              <a:buChar char="§"/>
              <a:defRPr sz="2800">
                <a:solidFill>
                  <a:schemeClr val="accent6">
                    <a:lumMod val="75000"/>
                  </a:schemeClr>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chemeClr val="tx2">
                  <a:lumMod val="65000"/>
                  <a:lumOff val="35000"/>
                </a:schemeClr>
              </a:buClr>
              <a:buSzPct val="120000"/>
              <a:buFont typeface="Arial" pitchFamily="34" charset="0"/>
              <a:buChar char="•"/>
              <a:defRPr sz="2400">
                <a:solidFill>
                  <a:schemeClr val="accent6">
                    <a:lumMod val="75000"/>
                  </a:schemeClr>
                </a:solidFill>
                <a:latin typeface="Arial" pitchFamily="34" charset="0"/>
                <a:cs typeface="Arial" pitchFamily="34" charset="0"/>
              </a:defRPr>
            </a:lvl2pPr>
            <a:lvl3pPr marL="1143000" indent="-228600" algn="l" rtl="0" eaLnBrk="0" fontAlgn="base" hangingPunct="0">
              <a:spcBef>
                <a:spcPct val="20000"/>
              </a:spcBef>
              <a:spcAft>
                <a:spcPct val="0"/>
              </a:spcAft>
              <a:buClr>
                <a:schemeClr val="accent4">
                  <a:lumMod val="50000"/>
                  <a:lumOff val="50000"/>
                </a:schemeClr>
              </a:buClr>
              <a:buSzPct val="120000"/>
              <a:buFont typeface="Arial" pitchFamily="34" charset="0"/>
              <a:buChar char="›"/>
              <a:defRPr sz="2000">
                <a:solidFill>
                  <a:schemeClr val="accent6">
                    <a:lumMod val="75000"/>
                  </a:schemeClr>
                </a:solidFill>
                <a:latin typeface="Arial" pitchFamily="34" charset="0"/>
                <a:cs typeface="Arial" pitchFamily="34" charset="0"/>
              </a:defRPr>
            </a:lvl3pPr>
            <a:lvl4pPr marL="1600200" indent="-228600" algn="l" rtl="0" eaLnBrk="0" fontAlgn="base" hangingPunct="0">
              <a:spcBef>
                <a:spcPct val="20000"/>
              </a:spcBef>
              <a:spcAft>
                <a:spcPct val="0"/>
              </a:spcAft>
              <a:buClr>
                <a:schemeClr val="accent2"/>
              </a:buClr>
              <a:buSzPct val="120000"/>
              <a:buChar char="–"/>
              <a:defRPr>
                <a:solidFill>
                  <a:schemeClr val="accent6">
                    <a:lumMod val="75000"/>
                  </a:schemeClr>
                </a:solidFill>
                <a:latin typeface="Arial" pitchFamily="34" charset="0"/>
                <a:cs typeface="Arial" pitchFamily="34" charset="0"/>
              </a:defRPr>
            </a:lvl4pPr>
            <a:lvl5pPr marL="2057400" indent="-228600" algn="l" rtl="0" eaLnBrk="0" fontAlgn="base" hangingPunct="0">
              <a:spcBef>
                <a:spcPct val="20000"/>
              </a:spcBef>
              <a:spcAft>
                <a:spcPct val="0"/>
              </a:spcAft>
              <a:buClr>
                <a:schemeClr val="accent2"/>
              </a:buClr>
              <a:buSzPct val="120000"/>
              <a:buChar char="»"/>
              <a:defRPr>
                <a:solidFill>
                  <a:schemeClr val="accent6">
                    <a:lumMod val="75000"/>
                  </a:schemeClr>
                </a:solidFill>
                <a:latin typeface="Arial" pitchFamily="34" charset="0"/>
                <a:cs typeface="Arial" pitchFamily="34" charset="0"/>
              </a:defRPr>
            </a:lvl5pPr>
            <a:lvl6pPr marL="25146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6pPr>
            <a:lvl7pPr marL="29718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7pPr>
            <a:lvl8pPr marL="34290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8pPr>
            <a:lvl9pPr marL="3886200" indent="-228600" algn="l" rtl="0" fontAlgn="base">
              <a:spcBef>
                <a:spcPct val="20000"/>
              </a:spcBef>
              <a:spcAft>
                <a:spcPct val="0"/>
              </a:spcAft>
              <a:buClr>
                <a:schemeClr val="accent2"/>
              </a:buClr>
              <a:buSzPct val="120000"/>
              <a:buChar char="»"/>
              <a:defRPr>
                <a:solidFill>
                  <a:srgbClr val="15539C"/>
                </a:solidFill>
                <a:latin typeface="Franklin Gothic Book" pitchFamily="34" charset="0"/>
              </a:defRPr>
            </a:lvl9pPr>
          </a:lstStyle>
          <a:p>
            <a:pPr marL="0" indent="0" algn="ctr">
              <a:buNone/>
            </a:pPr>
            <a:r>
              <a:rPr lang="en-GB" sz="3200" kern="0" dirty="0">
                <a:solidFill>
                  <a:srgbClr val="FFC000"/>
                </a:solidFill>
              </a:rPr>
              <a:t>What is the other 95% of the Universe made of?</a:t>
            </a:r>
          </a:p>
          <a:p>
            <a:pPr marL="0" indent="0" algn="ctr">
              <a:buNone/>
            </a:pPr>
            <a:r>
              <a:rPr lang="en-GB" sz="3200" kern="0" dirty="0">
                <a:solidFill>
                  <a:srgbClr val="FFC000"/>
                </a:solidFill>
              </a:rPr>
              <a:t>How does gravity really works?</a:t>
            </a:r>
          </a:p>
          <a:p>
            <a:pPr marL="0" indent="0" algn="ctr">
              <a:buNone/>
            </a:pPr>
            <a:r>
              <a:rPr lang="en-GB" sz="3200" kern="0" dirty="0">
                <a:solidFill>
                  <a:srgbClr val="FFC000"/>
                </a:solidFill>
              </a:rPr>
              <a:t>Why there is no antimatter in nature?</a:t>
            </a:r>
          </a:p>
        </p:txBody>
      </p:sp>
      <p:sp>
        <p:nvSpPr>
          <p:cNvPr id="2" name="Slide Number Placeholder 1"/>
          <p:cNvSpPr>
            <a:spLocks noGrp="1"/>
          </p:cNvSpPr>
          <p:nvPr>
            <p:ph type="sldNum" sz="quarter" idx="4294967295"/>
          </p:nvPr>
        </p:nvSpPr>
        <p:spPr/>
        <p:txBody>
          <a:bodyPr/>
          <a:lstStyle/>
          <a:p>
            <a:pPr>
              <a:defRPr/>
            </a:pPr>
            <a:fld id="{3BF50220-DD9C-47A5-93EE-42AF7A75DF71}" type="slidenum">
              <a:rPr lang="en-GB" smtClean="0"/>
              <a:pPr>
                <a:defRPr/>
              </a:pPr>
              <a:t>15</a:t>
            </a:fld>
            <a:endParaRPr lang="en-GB"/>
          </a:p>
        </p:txBody>
      </p:sp>
    </p:spTree>
    <p:extLst>
      <p:ext uri="{BB962C8B-B14F-4D97-AF65-F5344CB8AC3E}">
        <p14:creationId xmlns:p14="http://schemas.microsoft.com/office/powerpoint/2010/main" val="276977063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t>
            </a:r>
            <a:r>
              <a:rPr lang="mr-IN" dirty="0"/>
              <a:t>…</a:t>
            </a:r>
            <a:r>
              <a:rPr lang="en-US" dirty="0"/>
              <a:t>Big Data</a:t>
            </a:r>
          </a:p>
        </p:txBody>
      </p:sp>
      <p:sp>
        <p:nvSpPr>
          <p:cNvPr id="3" name="Content Placeholder 2"/>
          <p:cNvSpPr>
            <a:spLocks noGrp="1"/>
          </p:cNvSpPr>
          <p:nvPr>
            <p:ph idx="1"/>
          </p:nvPr>
        </p:nvSpPr>
        <p:spPr>
          <a:xfrm>
            <a:off x="650023" y="1936461"/>
            <a:ext cx="8352050" cy="4921539"/>
          </a:xfrm>
        </p:spPr>
        <p:txBody>
          <a:bodyPr>
            <a:normAutofit fontScale="92500" lnSpcReduction="20000"/>
          </a:bodyPr>
          <a:lstStyle/>
          <a:p>
            <a:pPr>
              <a:lnSpc>
                <a:spcPct val="120000"/>
              </a:lnSpc>
            </a:pPr>
            <a:r>
              <a:rPr lang="en-US" b="1" dirty="0">
                <a:ea typeface="Century Gothic" charset="0"/>
                <a:cs typeface="Century Gothic" charset="0"/>
              </a:rPr>
              <a:t>Accelerators infrastructure </a:t>
            </a:r>
            <a:r>
              <a:rPr lang="en-US" dirty="0">
                <a:ea typeface="Century Gothic" charset="0"/>
                <a:cs typeface="Century Gothic" charset="0"/>
              </a:rPr>
              <a:t>(control systems, monitoring )</a:t>
            </a:r>
          </a:p>
          <a:p>
            <a:pPr lvl="1">
              <a:lnSpc>
                <a:spcPct val="100000"/>
              </a:lnSpc>
            </a:pPr>
            <a:r>
              <a:rPr lang="en-US" dirty="0">
                <a:ea typeface="Century Gothic" charset="0"/>
                <a:cs typeface="Century Gothic" charset="0"/>
              </a:rPr>
              <a:t>9600 magnets for Beam Control</a:t>
            </a:r>
          </a:p>
          <a:p>
            <a:pPr lvl="1">
              <a:lnSpc>
                <a:spcPct val="100000"/>
              </a:lnSpc>
            </a:pPr>
            <a:r>
              <a:rPr lang="en-US" dirty="0">
                <a:ea typeface="Century Gothic" charset="0"/>
                <a:cs typeface="Century Gothic" charset="0"/>
              </a:rPr>
              <a:t>1232 superconducting dipoles for bending</a:t>
            </a:r>
          </a:p>
          <a:p>
            <a:pPr>
              <a:lnSpc>
                <a:spcPct val="120000"/>
              </a:lnSpc>
            </a:pPr>
            <a:r>
              <a:rPr lang="en-US" b="1" dirty="0">
                <a:ea typeface="Century Gothic" charset="0"/>
                <a:cs typeface="Century Gothic" charset="0"/>
              </a:rPr>
              <a:t>Experiments</a:t>
            </a:r>
            <a:r>
              <a:rPr lang="en-US" dirty="0">
                <a:ea typeface="Century Gothic" charset="0"/>
                <a:cs typeface="Century Gothic" charset="0"/>
              </a:rPr>
              <a:t> (detectors &amp; physics data)</a:t>
            </a:r>
          </a:p>
          <a:p>
            <a:pPr lvl="1">
              <a:lnSpc>
                <a:spcPct val="120000"/>
              </a:lnSpc>
            </a:pPr>
            <a:r>
              <a:rPr lang="en-US" b="1" dirty="0">
                <a:ea typeface="Century Gothic" charset="0"/>
                <a:cs typeface="Century Gothic" charset="0"/>
              </a:rPr>
              <a:t>330 PB of collisions data </a:t>
            </a:r>
            <a:r>
              <a:rPr lang="en-US" dirty="0">
                <a:ea typeface="Century Gothic" charset="0"/>
                <a:cs typeface="Century Gothic" charset="0"/>
              </a:rPr>
              <a:t>stored by December 2018</a:t>
            </a:r>
          </a:p>
          <a:p>
            <a:pPr>
              <a:lnSpc>
                <a:spcPct val="120000"/>
              </a:lnSpc>
            </a:pPr>
            <a:r>
              <a:rPr lang="en-US" b="1" dirty="0">
                <a:ea typeface="Century Gothic" charset="0"/>
                <a:cs typeface="Century Gothic" charset="0"/>
              </a:rPr>
              <a:t>The computing infrastructure</a:t>
            </a:r>
            <a:r>
              <a:rPr lang="en-US" dirty="0">
                <a:ea typeface="Century Gothic" charset="0"/>
                <a:cs typeface="Century Gothic" charset="0"/>
              </a:rPr>
              <a:t>:</a:t>
            </a:r>
          </a:p>
          <a:p>
            <a:pPr lvl="1">
              <a:lnSpc>
                <a:spcPct val="120000"/>
              </a:lnSpc>
            </a:pPr>
            <a:r>
              <a:rPr lang="en-US" dirty="0">
                <a:ea typeface="Century Gothic" charset="0"/>
                <a:cs typeface="Century Gothic" charset="0"/>
              </a:rPr>
              <a:t>Large sets of metrics collected from system components (CPU and batch, disk and archive storage, network topology and flows, and application throughput)</a:t>
            </a:r>
          </a:p>
          <a:p>
            <a:pPr marL="285750" indent="-285750">
              <a:lnSpc>
                <a:spcPct val="120000"/>
              </a:lnSpc>
              <a:buFont typeface="Arial" panose="020B0604020202020204" pitchFamily="34" charset="0"/>
              <a:buChar char="•"/>
            </a:pPr>
            <a:r>
              <a:rPr lang="en-US" dirty="0"/>
              <a:t>LHC data represents a challenge since it is </a:t>
            </a:r>
            <a:r>
              <a:rPr lang="en-US" b="1" dirty="0">
                <a:ea typeface="Century Gothic" charset="0"/>
                <a:cs typeface="Century Gothic" charset="0"/>
              </a:rPr>
              <a:t>multi-structured, hybrid</a:t>
            </a:r>
          </a:p>
          <a:p>
            <a:pPr marL="742950" lvl="1" indent="-285750">
              <a:lnSpc>
                <a:spcPct val="120000"/>
              </a:lnSpc>
              <a:buFont typeface="Arial" panose="020B0604020202020204" pitchFamily="34" charset="0"/>
              <a:buChar char="•"/>
            </a:pPr>
            <a:r>
              <a:rPr lang="en-US" dirty="0">
                <a:ea typeface="Century Gothic" charset="0"/>
                <a:cs typeface="Century Gothic" charset="0"/>
              </a:rPr>
              <a:t>Metadata</a:t>
            </a:r>
          </a:p>
          <a:p>
            <a:pPr marL="742950" lvl="1" indent="-285750">
              <a:lnSpc>
                <a:spcPct val="120000"/>
              </a:lnSpc>
              <a:buFont typeface="Arial" panose="020B0604020202020204" pitchFamily="34" charset="0"/>
              <a:buChar char="•"/>
            </a:pPr>
            <a:r>
              <a:rPr lang="en-US" dirty="0">
                <a:ea typeface="Century Gothic" charset="0"/>
                <a:cs typeface="Century Gothic" charset="0"/>
              </a:rPr>
              <a:t>Databases Aggregation</a:t>
            </a:r>
          </a:p>
          <a:p>
            <a:pPr marL="742950" lvl="1" indent="-285750">
              <a:lnSpc>
                <a:spcPct val="120000"/>
              </a:lnSpc>
              <a:buFont typeface="Arial" panose="020B0604020202020204" pitchFamily="34" charset="0"/>
              <a:buChar char="•"/>
            </a:pPr>
            <a:r>
              <a:rPr lang="en-US" dirty="0">
                <a:ea typeface="Century Gothic" charset="0"/>
                <a:cs typeface="Century Gothic" charset="0"/>
              </a:rPr>
              <a:t>Evolving Data model</a:t>
            </a:r>
          </a:p>
          <a:p>
            <a:endParaRPr lang="en-US" dirty="0"/>
          </a:p>
          <a:p>
            <a:endParaRPr lang="en-US" dirty="0"/>
          </a:p>
        </p:txBody>
      </p:sp>
      <p:sp>
        <p:nvSpPr>
          <p:cNvPr id="8" name="Text Placeholder 7"/>
          <p:cNvSpPr>
            <a:spLocks noGrp="1"/>
          </p:cNvSpPr>
          <p:nvPr>
            <p:ph type="body" sz="quarter" idx="13"/>
          </p:nvPr>
        </p:nvSpPr>
        <p:spPr/>
        <p:txBody>
          <a:bodyPr/>
          <a:lstStyle/>
          <a:p>
            <a:r>
              <a:rPr lang="en-US" dirty="0"/>
              <a:t>LHC is entering the Big Data era</a:t>
            </a:r>
          </a:p>
        </p:txBody>
      </p:sp>
      <p:sp>
        <p:nvSpPr>
          <p:cNvPr id="6" name="Content Placeholder 2"/>
          <p:cNvSpPr txBox="1">
            <a:spLocks/>
          </p:cNvSpPr>
          <p:nvPr/>
        </p:nvSpPr>
        <p:spPr>
          <a:xfrm>
            <a:off x="7883845" y="4427965"/>
            <a:ext cx="3556545" cy="20128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20000"/>
              </a:lnSpc>
              <a:buFont typeface="Arial" panose="020B0604020202020204" pitchFamily="34" charset="0"/>
              <a:buChar char="•"/>
            </a:pPr>
            <a:endParaRPr lang="en-US" dirty="0">
              <a:latin typeface="+mj-lt"/>
              <a:ea typeface="Century Gothic" charset="0"/>
              <a:cs typeface="Century Gothic" charset="0"/>
            </a:endParaRPr>
          </a:p>
        </p:txBody>
      </p:sp>
      <p:sp>
        <p:nvSpPr>
          <p:cNvPr id="7" name="Content Placeholder 4"/>
          <p:cNvSpPr txBox="1">
            <a:spLocks/>
          </p:cNvSpPr>
          <p:nvPr/>
        </p:nvSpPr>
        <p:spPr>
          <a:xfrm>
            <a:off x="6821451" y="2870115"/>
            <a:ext cx="5181600" cy="3464658"/>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pPr>
            <a:endParaRPr lang="en-US" dirty="0">
              <a:latin typeface="+mj-lt"/>
              <a:ea typeface="Century Gothic" charset="0"/>
              <a:cs typeface="Century Gothic"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39921" y="71895"/>
            <a:ext cx="3363130" cy="166728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7431" y="1384511"/>
            <a:ext cx="3453656" cy="17762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57224" y="2870115"/>
            <a:ext cx="3427157" cy="1762111"/>
          </a:xfrm>
          <a:prstGeom prst="rect">
            <a:avLst/>
          </a:prstGeom>
        </p:spPr>
      </p:pic>
    </p:spTree>
    <p:extLst>
      <p:ext uri="{BB962C8B-B14F-4D97-AF65-F5344CB8AC3E}">
        <p14:creationId xmlns:p14="http://schemas.microsoft.com/office/powerpoint/2010/main" val="273073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11" y="594968"/>
            <a:ext cx="10515600" cy="663574"/>
          </a:xfrm>
        </p:spPr>
        <p:txBody>
          <a:bodyPr>
            <a:normAutofit/>
          </a:bodyPr>
          <a:lstStyle/>
          <a:p>
            <a:r>
              <a:rPr lang="fr-CH" dirty="0" err="1"/>
              <a:t>From</a:t>
            </a:r>
            <a:r>
              <a:rPr lang="fr-CH" dirty="0"/>
              <a:t> </a:t>
            </a:r>
            <a:r>
              <a:rPr lang="fr-CH" dirty="0" err="1"/>
              <a:t>ridiculously</a:t>
            </a:r>
            <a:r>
              <a:rPr lang="fr-CH" dirty="0"/>
              <a:t> </a:t>
            </a:r>
            <a:r>
              <a:rPr lang="fr-CH" dirty="0" err="1"/>
              <a:t>difficult</a:t>
            </a:r>
            <a:r>
              <a:rPr lang="mr-IN" dirty="0"/>
              <a:t>…</a:t>
            </a:r>
            <a:endParaRPr lang="en-US" dirty="0"/>
          </a:p>
        </p:txBody>
      </p:sp>
      <p:sp>
        <p:nvSpPr>
          <p:cNvPr id="15" name="TextBox 14"/>
          <p:cNvSpPr txBox="1"/>
          <p:nvPr/>
        </p:nvSpPr>
        <p:spPr>
          <a:xfrm>
            <a:off x="9011359" y="4464423"/>
            <a:ext cx="1725152" cy="338554"/>
          </a:xfrm>
          <a:prstGeom prst="rect">
            <a:avLst/>
          </a:prstGeom>
          <a:noFill/>
        </p:spPr>
        <p:txBody>
          <a:bodyPr wrap="none" rtlCol="0">
            <a:spAutoFit/>
          </a:bodyPr>
          <a:lstStyle/>
          <a:p>
            <a:r>
              <a:rPr lang="en-US" sz="1600" b="1" dirty="0">
                <a:solidFill>
                  <a:schemeClr val="bg1"/>
                </a:solidFill>
                <a:latin typeface="Arial" charset="0"/>
                <a:ea typeface="Arial" charset="0"/>
                <a:cs typeface="Arial" charset="0"/>
              </a:rPr>
              <a:t>CMS simulation</a:t>
            </a:r>
          </a:p>
        </p:txBody>
      </p:sp>
      <p:pic>
        <p:nvPicPr>
          <p:cNvPr id="11" name="Picture 10">
            <a:extLst>
              <a:ext uri="{FF2B5EF4-FFF2-40B4-BE49-F238E27FC236}">
                <a16:creationId xmlns:a16="http://schemas.microsoft.com/office/drawing/2014/main" id="{F1535C66-F3CE-40A0-B2E6-D61F74CB4E2B}"/>
              </a:ext>
            </a:extLst>
          </p:cNvPr>
          <p:cNvPicPr>
            <a:picLocks noChangeAspect="1"/>
          </p:cNvPicPr>
          <p:nvPr/>
        </p:nvPicPr>
        <p:blipFill>
          <a:blip r:embed="rId2"/>
          <a:stretch>
            <a:fillRect/>
          </a:stretch>
        </p:blipFill>
        <p:spPr>
          <a:xfrm>
            <a:off x="406244" y="1564234"/>
            <a:ext cx="4815544" cy="3331508"/>
          </a:xfrm>
          <a:prstGeom prst="rect">
            <a:avLst/>
          </a:prstGeom>
        </p:spPr>
      </p:pic>
      <p:grpSp>
        <p:nvGrpSpPr>
          <p:cNvPr id="18" name="Group 17">
            <a:extLst>
              <a:ext uri="{FF2B5EF4-FFF2-40B4-BE49-F238E27FC236}">
                <a16:creationId xmlns:a16="http://schemas.microsoft.com/office/drawing/2014/main" id="{3CB8EB15-2D6D-423C-AE23-BC0EDC070742}"/>
              </a:ext>
            </a:extLst>
          </p:cNvPr>
          <p:cNvGrpSpPr/>
          <p:nvPr/>
        </p:nvGrpSpPr>
        <p:grpSpPr>
          <a:xfrm>
            <a:off x="4908451" y="2217494"/>
            <a:ext cx="7172156" cy="4140769"/>
            <a:chOff x="7023043" y="3104574"/>
            <a:chExt cx="9562875" cy="5521024"/>
          </a:xfrm>
        </p:grpSpPr>
        <p:pic>
          <p:nvPicPr>
            <p:cNvPr id="19" name="Picture 18">
              <a:extLst>
                <a:ext uri="{FF2B5EF4-FFF2-40B4-BE49-F238E27FC236}">
                  <a16:creationId xmlns:a16="http://schemas.microsoft.com/office/drawing/2014/main" id="{56F75686-BC6E-40A3-9734-1EC3ACD3C1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7999" y="3104574"/>
              <a:ext cx="7352964" cy="4044131"/>
            </a:xfrm>
            <a:prstGeom prst="rect">
              <a:avLst/>
            </a:prstGeom>
          </p:spPr>
        </p:pic>
        <p:sp>
          <p:nvSpPr>
            <p:cNvPr id="20" name="Rectangle 19">
              <a:extLst>
                <a:ext uri="{FF2B5EF4-FFF2-40B4-BE49-F238E27FC236}">
                  <a16:creationId xmlns:a16="http://schemas.microsoft.com/office/drawing/2014/main" id="{F4226CC1-2791-4852-B43C-7252C25DED81}"/>
                </a:ext>
              </a:extLst>
            </p:cNvPr>
            <p:cNvSpPr/>
            <p:nvPr/>
          </p:nvSpPr>
          <p:spPr>
            <a:xfrm>
              <a:off x="7023043" y="7689957"/>
              <a:ext cx="9562875" cy="935641"/>
            </a:xfrm>
            <a:prstGeom prst="rect">
              <a:avLst/>
            </a:prstGeom>
          </p:spPr>
          <p:txBody>
            <a:bodyPr vert="horz" lIns="91440" tIns="45720" rIns="91440" bIns="45720" rtlCol="0" anchor="ctr">
              <a:normAutofit fontScale="97500"/>
            </a:bodyPr>
            <a:lstStyle/>
            <a:p>
              <a:pPr>
                <a:lnSpc>
                  <a:spcPct val="90000"/>
                </a:lnSpc>
                <a:spcBef>
                  <a:spcPct val="0"/>
                </a:spcBef>
              </a:pPr>
              <a:r>
                <a:rPr lang="en-US" sz="4400" b="1" dirty="0">
                  <a:solidFill>
                    <a:srgbClr val="393E91"/>
                  </a:solidFill>
                  <a:latin typeface="Arial Black" charset="0"/>
                </a:rPr>
                <a:t>...to almost impossible</a:t>
              </a:r>
            </a:p>
          </p:txBody>
        </p:sp>
      </p:grpSp>
    </p:spTree>
    <p:extLst>
      <p:ext uri="{BB962C8B-B14F-4D97-AF65-F5344CB8AC3E}">
        <p14:creationId xmlns:p14="http://schemas.microsoft.com/office/powerpoint/2010/main" val="72659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5262"/>
            <a:ext cx="6223089" cy="916215"/>
          </a:xfrm>
        </p:spPr>
        <p:txBody>
          <a:bodyPr>
            <a:normAutofit/>
          </a:bodyPr>
          <a:lstStyle/>
          <a:p>
            <a:r>
              <a:rPr lang="en-US" dirty="0"/>
              <a:t>HPC and AI convergence in HEP</a:t>
            </a:r>
          </a:p>
        </p:txBody>
      </p:sp>
      <p:sp>
        <p:nvSpPr>
          <p:cNvPr id="3" name="Content Placeholder 2"/>
          <p:cNvSpPr>
            <a:spLocks noGrp="1"/>
          </p:cNvSpPr>
          <p:nvPr>
            <p:ph idx="1"/>
          </p:nvPr>
        </p:nvSpPr>
        <p:spPr>
          <a:xfrm>
            <a:off x="570435" y="1926769"/>
            <a:ext cx="5652654" cy="4399329"/>
          </a:xfrm>
        </p:spPr>
        <p:txBody>
          <a:bodyPr>
            <a:normAutofit fontScale="92500"/>
          </a:bodyPr>
          <a:lstStyle/>
          <a:p>
            <a:pPr marL="342900" indent="-342900">
              <a:lnSpc>
                <a:spcPct val="100000"/>
              </a:lnSpc>
              <a:buFont typeface="Arial" charset="0"/>
              <a:buChar char="•"/>
            </a:pPr>
            <a:r>
              <a:rPr lang="en-US" dirty="0"/>
              <a:t>Deep Learning applications quickly multiply in High Energy Physics (HEP)</a:t>
            </a:r>
          </a:p>
          <a:p>
            <a:pPr marL="342900" indent="-342900">
              <a:lnSpc>
                <a:spcPct val="100000"/>
              </a:lnSpc>
              <a:buFont typeface="Arial" charset="0"/>
              <a:buChar char="•"/>
            </a:pPr>
            <a:r>
              <a:rPr lang="en-US" dirty="0"/>
              <a:t>Extensive NN training will be a new workflow for large HEP experiments</a:t>
            </a:r>
          </a:p>
          <a:p>
            <a:pPr marL="800100" lvl="1" indent="-342900">
              <a:lnSpc>
                <a:spcPct val="100000"/>
              </a:lnSpc>
              <a:buFont typeface="Arial" charset="0"/>
              <a:buChar char="•"/>
            </a:pPr>
            <a:r>
              <a:rPr lang="en-US" dirty="0" err="1"/>
              <a:t>Maximise</a:t>
            </a:r>
            <a:r>
              <a:rPr lang="en-US" dirty="0"/>
              <a:t> performances</a:t>
            </a:r>
          </a:p>
          <a:p>
            <a:pPr marL="800100" lvl="1" indent="-342900">
              <a:lnSpc>
                <a:spcPct val="100000"/>
              </a:lnSpc>
              <a:buFont typeface="Arial" charset="0"/>
              <a:buChar char="•"/>
            </a:pPr>
            <a:r>
              <a:rPr lang="en-US" dirty="0"/>
              <a:t>Fast turn-around for new trainings</a:t>
            </a:r>
          </a:p>
          <a:p>
            <a:pPr marL="342900" indent="-342900">
              <a:lnSpc>
                <a:spcPct val="100000"/>
              </a:lnSpc>
              <a:buFont typeface="Arial" charset="0"/>
              <a:buChar char="•"/>
            </a:pPr>
            <a:r>
              <a:rPr lang="en-US" dirty="0"/>
              <a:t>Need dedicated hardware to be effective</a:t>
            </a:r>
          </a:p>
          <a:p>
            <a:pPr marL="342900" indent="-342900">
              <a:lnSpc>
                <a:spcPct val="100000"/>
              </a:lnSpc>
              <a:buFont typeface="Arial" charset="0"/>
              <a:buChar char="•"/>
            </a:pPr>
            <a:r>
              <a:rPr lang="en-US" dirty="0"/>
              <a:t>HPC creates new AI models</a:t>
            </a:r>
          </a:p>
          <a:p>
            <a:pPr lvl="1"/>
            <a:r>
              <a:rPr lang="en-US" dirty="0"/>
              <a:t>Complicated network optimizations can have high computational cost</a:t>
            </a:r>
          </a:p>
          <a:p>
            <a:r>
              <a:rPr lang="en-US" b="1" dirty="0"/>
              <a:t>Train production-ready algorithms on HPC</a:t>
            </a:r>
          </a:p>
        </p:txBody>
      </p:sp>
      <p:pic>
        <p:nvPicPr>
          <p:cNvPr id="6" name="Inhaltsplatzhalter 6" descr="lhc.jpg"/>
          <p:cNvPicPr>
            <a:picLocks noChangeAspect="1"/>
          </p:cNvPicPr>
          <p:nvPr/>
        </p:nvPicPr>
        <p:blipFill>
          <a:blip r:embed="rId2" cstate="print"/>
          <a:stretch>
            <a:fillRect/>
          </a:stretch>
        </p:blipFill>
        <p:spPr bwMode="auto">
          <a:xfrm>
            <a:off x="6846277" y="0"/>
            <a:ext cx="5345723" cy="3578158"/>
          </a:xfrm>
          <a:prstGeom prst="rect">
            <a:avLst/>
          </a:prstGeom>
          <a:solidFill>
            <a:srgbClr val="FFFFFF"/>
          </a:solidFill>
          <a:ln w="9525">
            <a:noFill/>
            <a:miter lim="800000"/>
            <a:headEnd/>
            <a:tailEnd/>
          </a:ln>
        </p:spPr>
      </p:pic>
      <p:pic>
        <p:nvPicPr>
          <p:cNvPr id="8" name="0215E477-3742-4738-B227-C1B6419FDE54-L0-001.png"/>
          <p:cNvPicPr>
            <a:picLocks noChangeAspect="1"/>
          </p:cNvPicPr>
          <p:nvPr/>
        </p:nvPicPr>
        <p:blipFill>
          <a:blip r:embed="rId3"/>
          <a:stretch>
            <a:fillRect/>
          </a:stretch>
        </p:blipFill>
        <p:spPr>
          <a:xfrm>
            <a:off x="7398698" y="2780080"/>
            <a:ext cx="4793302" cy="2692708"/>
          </a:xfrm>
          <a:prstGeom prst="rect">
            <a:avLst/>
          </a:prstGeom>
          <a:ln w="12700">
            <a:miter lim="400000"/>
          </a:ln>
        </p:spPr>
      </p:pic>
      <p:pic>
        <p:nvPicPr>
          <p:cNvPr id="7" name="Imag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00800" y="5058486"/>
            <a:ext cx="5345723" cy="1670560"/>
          </a:xfrm>
          <a:prstGeom prst="rect">
            <a:avLst/>
          </a:prstGeom>
        </p:spPr>
      </p:pic>
      <p:sp>
        <p:nvSpPr>
          <p:cNvPr id="5" name="TextBox 4"/>
          <p:cNvSpPr txBox="1"/>
          <p:nvPr/>
        </p:nvSpPr>
        <p:spPr>
          <a:xfrm>
            <a:off x="7187878" y="5546919"/>
            <a:ext cx="2954655" cy="369332"/>
          </a:xfrm>
          <a:prstGeom prst="rect">
            <a:avLst/>
          </a:prstGeom>
          <a:noFill/>
        </p:spPr>
        <p:txBody>
          <a:bodyPr wrap="none" rtlCol="0">
            <a:spAutoFit/>
          </a:bodyPr>
          <a:lstStyle/>
          <a:p>
            <a:r>
              <a:rPr lang="en-US" b="1">
                <a:solidFill>
                  <a:schemeClr val="bg1"/>
                </a:solidFill>
                <a:latin typeface="Arial" charset="0"/>
                <a:ea typeface="Arial" charset="0"/>
                <a:cs typeface="Arial" charset="0"/>
              </a:rPr>
              <a:t>Detector occupation </a:t>
            </a:r>
            <a:r>
              <a:rPr lang="en-US" b="1" dirty="0">
                <a:solidFill>
                  <a:schemeClr val="bg1"/>
                </a:solidFill>
                <a:latin typeface="Arial" charset="0"/>
                <a:ea typeface="Arial" charset="0"/>
                <a:cs typeface="Arial" charset="0"/>
              </a:rPr>
              <a:t>map</a:t>
            </a:r>
          </a:p>
        </p:txBody>
      </p:sp>
    </p:spTree>
    <p:extLst>
      <p:ext uri="{BB962C8B-B14F-4D97-AF65-F5344CB8AC3E}">
        <p14:creationId xmlns:p14="http://schemas.microsoft.com/office/powerpoint/2010/main" val="4086259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70" y="404777"/>
            <a:ext cx="10515600" cy="663574"/>
          </a:xfrm>
        </p:spPr>
        <p:txBody>
          <a:bodyPr>
            <a:normAutofit/>
          </a:bodyPr>
          <a:lstStyle/>
          <a:p>
            <a:r>
              <a:rPr lang="en-US" dirty="0"/>
              <a:t>Monte Carlo Simulation</a:t>
            </a:r>
          </a:p>
        </p:txBody>
      </p:sp>
      <p:sp>
        <p:nvSpPr>
          <p:cNvPr id="7" name="Content Placeholder 6"/>
          <p:cNvSpPr>
            <a:spLocks noGrp="1"/>
          </p:cNvSpPr>
          <p:nvPr>
            <p:ph idx="1"/>
          </p:nvPr>
        </p:nvSpPr>
        <p:spPr>
          <a:xfrm>
            <a:off x="277022" y="2294816"/>
            <a:ext cx="7618167" cy="1504038"/>
          </a:xfrm>
        </p:spPr>
        <p:txBody>
          <a:bodyPr>
            <a:normAutofit/>
          </a:bodyPr>
          <a:lstStyle/>
          <a:p>
            <a:pPr>
              <a:lnSpc>
                <a:spcPct val="100000"/>
              </a:lnSpc>
            </a:pPr>
            <a:r>
              <a:rPr lang="en-US" sz="2200" dirty="0"/>
              <a:t>Understand how detector design affects measurements and physics</a:t>
            </a:r>
          </a:p>
          <a:p>
            <a:pPr lvl="1">
              <a:lnSpc>
                <a:spcPct val="100000"/>
              </a:lnSpc>
            </a:pPr>
            <a:r>
              <a:rPr lang="en-US" dirty="0">
                <a:solidFill>
                  <a:srgbClr val="18AF9B"/>
                </a:solidFill>
              </a:rPr>
              <a:t>Correct for inefficiencies, inaccuracies, unknowns</a:t>
            </a:r>
          </a:p>
          <a:p>
            <a:pPr lvl="1">
              <a:lnSpc>
                <a:spcPct val="100000"/>
              </a:lnSpc>
            </a:pPr>
            <a:r>
              <a:rPr lang="en-US" dirty="0"/>
              <a:t>Compare theory models to data</a:t>
            </a:r>
          </a:p>
        </p:txBody>
      </p:sp>
      <p:sp>
        <p:nvSpPr>
          <p:cNvPr id="11" name="Slide Number Placeholder 10"/>
          <p:cNvSpPr>
            <a:spLocks noGrp="1"/>
          </p:cNvSpPr>
          <p:nvPr>
            <p:ph type="sldNum" sz="quarter" idx="16"/>
          </p:nvPr>
        </p:nvSpPr>
        <p:spPr/>
        <p:txBody>
          <a:bodyPr/>
          <a:lstStyle/>
          <a:p>
            <a:fld id="{86CB4B4D-7CA3-9044-876B-883B54F8677D}" type="slidenum">
              <a:rPr lang="uk-UA" smtClean="0"/>
              <a:t>19</a:t>
            </a:fld>
            <a:endParaRPr lang="uk-UA"/>
          </a:p>
        </p:txBody>
      </p:sp>
      <p:pic>
        <p:nvPicPr>
          <p:cNvPr id="4" name="Picture 3"/>
          <p:cNvPicPr>
            <a:picLocks noChangeAspect="1"/>
          </p:cNvPicPr>
          <p:nvPr/>
        </p:nvPicPr>
        <p:blipFill>
          <a:blip r:embed="rId3"/>
          <a:stretch>
            <a:fillRect/>
          </a:stretch>
        </p:blipFill>
        <p:spPr>
          <a:xfrm>
            <a:off x="8374196" y="147916"/>
            <a:ext cx="3481432" cy="3326319"/>
          </a:xfrm>
          <a:prstGeom prst="rect">
            <a:avLst/>
          </a:prstGeom>
        </p:spPr>
      </p:pic>
      <p:sp>
        <p:nvSpPr>
          <p:cNvPr id="6" name="TextBox 5"/>
          <p:cNvSpPr txBox="1"/>
          <p:nvPr/>
        </p:nvSpPr>
        <p:spPr>
          <a:xfrm>
            <a:off x="10624587" y="1811075"/>
            <a:ext cx="1035861" cy="276999"/>
          </a:xfrm>
          <a:prstGeom prst="rect">
            <a:avLst/>
          </a:prstGeom>
          <a:noFill/>
        </p:spPr>
        <p:txBody>
          <a:bodyPr wrap="none" rtlCol="0">
            <a:spAutoFit/>
          </a:bodyPr>
          <a:lstStyle/>
          <a:p>
            <a:r>
              <a:rPr lang="en-US" sz="1200" dirty="0">
                <a:solidFill>
                  <a:srgbClr val="002060"/>
                </a:solidFill>
                <a:latin typeface="Arial" charset="0"/>
                <a:ea typeface="Arial" charset="0"/>
                <a:cs typeface="Arial" charset="0"/>
              </a:rPr>
              <a:t>Higgs boson</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48290" y="3731096"/>
            <a:ext cx="5443710" cy="3126904"/>
          </a:xfrm>
          <a:prstGeom prst="rect">
            <a:avLst/>
          </a:prstGeom>
        </p:spPr>
      </p:pic>
      <p:pic>
        <p:nvPicPr>
          <p:cNvPr id="13" name="Picture 12" descr="download.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10602" y="3543419"/>
            <a:ext cx="981398" cy="695411"/>
          </a:xfrm>
          <a:prstGeom prst="rect">
            <a:avLst/>
          </a:prstGeom>
          <a:effectLst/>
        </p:spPr>
      </p:pic>
      <p:sp>
        <p:nvSpPr>
          <p:cNvPr id="14" name="Content Placeholder 4"/>
          <p:cNvSpPr txBox="1">
            <a:spLocks/>
          </p:cNvSpPr>
          <p:nvPr/>
        </p:nvSpPr>
        <p:spPr>
          <a:xfrm>
            <a:off x="62110" y="3543419"/>
            <a:ext cx="5176505" cy="19663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grpSp>
        <p:nvGrpSpPr>
          <p:cNvPr id="15" name="Group 14"/>
          <p:cNvGrpSpPr/>
          <p:nvPr/>
        </p:nvGrpSpPr>
        <p:grpSpPr>
          <a:xfrm>
            <a:off x="5065292" y="4923882"/>
            <a:ext cx="2829897" cy="1934118"/>
            <a:chOff x="8136865" y="3895020"/>
            <a:chExt cx="3733420" cy="2754693"/>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36865" y="3895020"/>
              <a:ext cx="3733420" cy="2754693"/>
            </a:xfrm>
            <a:prstGeom prst="rect">
              <a:avLst/>
            </a:prstGeom>
          </p:spPr>
        </p:pic>
        <p:sp>
          <p:nvSpPr>
            <p:cNvPr id="17" name="Rectangle 16"/>
            <p:cNvSpPr/>
            <p:nvPr/>
          </p:nvSpPr>
          <p:spPr>
            <a:xfrm>
              <a:off x="8938507" y="4832075"/>
              <a:ext cx="1622343" cy="297455"/>
            </a:xfrm>
            <a:prstGeom prst="rect">
              <a:avLst/>
            </a:prstGeom>
          </p:spPr>
          <p:txBody>
            <a:bodyPr wrap="square">
              <a:spAutoFit/>
            </a:bodyPr>
            <a:lstStyle/>
            <a:p>
              <a:pPr>
                <a:spcBef>
                  <a:spcPts val="1600"/>
                </a:spcBef>
              </a:pPr>
              <a:r>
                <a:rPr lang="en-US" sz="1333" dirty="0"/>
                <a:t>CMS experiment</a:t>
              </a:r>
            </a:p>
          </p:txBody>
        </p:sp>
        <p:sp>
          <p:nvSpPr>
            <p:cNvPr id="18" name="Arc 4"/>
            <p:cNvSpPr/>
            <p:nvPr/>
          </p:nvSpPr>
          <p:spPr>
            <a:xfrm flipV="1">
              <a:off x="8587976" y="5673692"/>
              <a:ext cx="2988123" cy="639463"/>
            </a:xfrm>
            <a:custGeom>
              <a:avLst/>
              <a:gdLst>
                <a:gd name="connsiteX0" fmla="*/ 3720901 w 7538224"/>
                <a:gd name="connsiteY0" fmla="*/ 36 h 886021"/>
                <a:gd name="connsiteX1" fmla="*/ 4148252 w 7538224"/>
                <a:gd name="connsiteY1" fmla="*/ 2247 h 886021"/>
                <a:gd name="connsiteX2" fmla="*/ 7321730 w 7538224"/>
                <a:gd name="connsiteY2" fmla="*/ 295030 h 886021"/>
                <a:gd name="connsiteX3" fmla="*/ 3769112 w 7538224"/>
                <a:gd name="connsiteY3" fmla="*/ 443011 h 886021"/>
                <a:gd name="connsiteX4" fmla="*/ 3720901 w 7538224"/>
                <a:gd name="connsiteY4" fmla="*/ 36 h 886021"/>
                <a:gd name="connsiteX0" fmla="*/ 3720901 w 7538224"/>
                <a:gd name="connsiteY0" fmla="*/ 36 h 886021"/>
                <a:gd name="connsiteX1" fmla="*/ 4148252 w 7538224"/>
                <a:gd name="connsiteY1" fmla="*/ 2247 h 886021"/>
                <a:gd name="connsiteX2" fmla="*/ 7321730 w 7538224"/>
                <a:gd name="connsiteY2" fmla="*/ 295030 h 886021"/>
                <a:gd name="connsiteX0" fmla="*/ 0 w 3623132"/>
                <a:gd name="connsiteY0" fmla="*/ 0 h 442975"/>
                <a:gd name="connsiteX1" fmla="*/ 427351 w 3623132"/>
                <a:gd name="connsiteY1" fmla="*/ 2211 h 442975"/>
                <a:gd name="connsiteX2" fmla="*/ 3600829 w 3623132"/>
                <a:gd name="connsiteY2" fmla="*/ 294994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23132"/>
                <a:gd name="connsiteY0" fmla="*/ 0 h 442975"/>
                <a:gd name="connsiteX1" fmla="*/ 427351 w 3623132"/>
                <a:gd name="connsiteY1" fmla="*/ 2211 h 442975"/>
                <a:gd name="connsiteX2" fmla="*/ 3600829 w 3623132"/>
                <a:gd name="connsiteY2" fmla="*/ 294994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23132"/>
                <a:gd name="connsiteY0" fmla="*/ 0 h 442975"/>
                <a:gd name="connsiteX1" fmla="*/ 427351 w 3623132"/>
                <a:gd name="connsiteY1" fmla="*/ 2211 h 442975"/>
                <a:gd name="connsiteX2" fmla="*/ 3611980 w 3623132"/>
                <a:gd name="connsiteY2" fmla="*/ 283842 h 442975"/>
                <a:gd name="connsiteX3" fmla="*/ 48211 w 3623132"/>
                <a:gd name="connsiteY3" fmla="*/ 442975 h 442975"/>
                <a:gd name="connsiteX4" fmla="*/ 0 w 3623132"/>
                <a:gd name="connsiteY4" fmla="*/ 0 h 442975"/>
                <a:gd name="connsiteX0" fmla="*/ 0 w 3623132"/>
                <a:gd name="connsiteY0" fmla="*/ 0 h 442975"/>
                <a:gd name="connsiteX1" fmla="*/ 427351 w 3623132"/>
                <a:gd name="connsiteY1" fmla="*/ 2211 h 442975"/>
                <a:gd name="connsiteX2" fmla="*/ 3623132 w 3623132"/>
                <a:gd name="connsiteY2" fmla="*/ 216935 h 442975"/>
                <a:gd name="connsiteX0" fmla="*/ 0 w 3634283"/>
                <a:gd name="connsiteY0" fmla="*/ 0 h 442975"/>
                <a:gd name="connsiteX1" fmla="*/ 427351 w 3634283"/>
                <a:gd name="connsiteY1" fmla="*/ 2211 h 442975"/>
                <a:gd name="connsiteX2" fmla="*/ 3611980 w 3634283"/>
                <a:gd name="connsiteY2" fmla="*/ 283842 h 442975"/>
                <a:gd name="connsiteX3" fmla="*/ 48211 w 3634283"/>
                <a:gd name="connsiteY3" fmla="*/ 442975 h 442975"/>
                <a:gd name="connsiteX4" fmla="*/ 0 w 3634283"/>
                <a:gd name="connsiteY4" fmla="*/ 0 h 442975"/>
                <a:gd name="connsiteX0" fmla="*/ 0 w 3634283"/>
                <a:gd name="connsiteY0" fmla="*/ 0 h 442975"/>
                <a:gd name="connsiteX1" fmla="*/ 427351 w 3634283"/>
                <a:gd name="connsiteY1" fmla="*/ 2211 h 442975"/>
                <a:gd name="connsiteX2" fmla="*/ 3634283 w 3634283"/>
                <a:gd name="connsiteY2" fmla="*/ 250388 h 442975"/>
                <a:gd name="connsiteX0" fmla="*/ 0 w 3634283"/>
                <a:gd name="connsiteY0" fmla="*/ 0 h 555804"/>
                <a:gd name="connsiteX1" fmla="*/ 427351 w 3634283"/>
                <a:gd name="connsiteY1" fmla="*/ 2211 h 555804"/>
                <a:gd name="connsiteX2" fmla="*/ 3611980 w 3634283"/>
                <a:gd name="connsiteY2" fmla="*/ 283842 h 555804"/>
                <a:gd name="connsiteX3" fmla="*/ 2267304 w 3634283"/>
                <a:gd name="connsiteY3" fmla="*/ 555804 h 555804"/>
                <a:gd name="connsiteX4" fmla="*/ 48211 w 3634283"/>
                <a:gd name="connsiteY4" fmla="*/ 442975 h 555804"/>
                <a:gd name="connsiteX5" fmla="*/ 0 w 3634283"/>
                <a:gd name="connsiteY5" fmla="*/ 0 h 555804"/>
                <a:gd name="connsiteX0" fmla="*/ 0 w 3634283"/>
                <a:gd name="connsiteY0" fmla="*/ 0 h 555804"/>
                <a:gd name="connsiteX1" fmla="*/ 427351 w 3634283"/>
                <a:gd name="connsiteY1" fmla="*/ 2211 h 555804"/>
                <a:gd name="connsiteX2" fmla="*/ 3634283 w 3634283"/>
                <a:gd name="connsiteY2" fmla="*/ 250388 h 555804"/>
              </a:gdLst>
              <a:ahLst/>
              <a:cxnLst>
                <a:cxn ang="0">
                  <a:pos x="connsiteX0" y="connsiteY0"/>
                </a:cxn>
                <a:cxn ang="0">
                  <a:pos x="connsiteX1" y="connsiteY1"/>
                </a:cxn>
                <a:cxn ang="0">
                  <a:pos x="connsiteX2" y="connsiteY2"/>
                </a:cxn>
              </a:cxnLst>
              <a:rect l="l" t="t" r="r" b="b"/>
              <a:pathLst>
                <a:path w="3634283" h="555804" stroke="0" extrusionOk="0">
                  <a:moveTo>
                    <a:pt x="0" y="0"/>
                  </a:moveTo>
                  <a:lnTo>
                    <a:pt x="427351" y="2211"/>
                  </a:lnTo>
                  <a:cubicBezTo>
                    <a:pt x="1877925" y="19449"/>
                    <a:pt x="3124970" y="122320"/>
                    <a:pt x="3611980" y="283842"/>
                  </a:cubicBezTo>
                  <a:cubicBezTo>
                    <a:pt x="3160038" y="300155"/>
                    <a:pt x="2719246" y="539491"/>
                    <a:pt x="2267304" y="555804"/>
                  </a:cubicBezTo>
                  <a:lnTo>
                    <a:pt x="48211" y="442975"/>
                  </a:lnTo>
                  <a:lnTo>
                    <a:pt x="0" y="0"/>
                  </a:lnTo>
                  <a:close/>
                </a:path>
                <a:path w="3634283" h="555804" fill="none">
                  <a:moveTo>
                    <a:pt x="0" y="0"/>
                  </a:moveTo>
                  <a:lnTo>
                    <a:pt x="427351" y="2211"/>
                  </a:lnTo>
                  <a:cubicBezTo>
                    <a:pt x="1877925" y="19449"/>
                    <a:pt x="3113819" y="166924"/>
                    <a:pt x="3634283" y="250388"/>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806054" y="5831932"/>
              <a:ext cx="1032655" cy="276999"/>
            </a:xfrm>
            <a:prstGeom prst="rect">
              <a:avLst/>
            </a:prstGeom>
            <a:noFill/>
          </p:spPr>
          <p:txBody>
            <a:bodyPr wrap="none" rtlCol="0">
              <a:spAutoFit/>
            </a:bodyPr>
            <a:lstStyle/>
            <a:p>
              <a:r>
                <a:rPr lang="en-US" sz="1200" b="1" dirty="0">
                  <a:latin typeface="Arial" charset="0"/>
                  <a:ea typeface="Arial" charset="0"/>
                  <a:cs typeface="Arial" charset="0"/>
                </a:rPr>
                <a:t>Flat Budget</a:t>
              </a:r>
            </a:p>
          </p:txBody>
        </p:sp>
      </p:grpSp>
      <p:sp>
        <p:nvSpPr>
          <p:cNvPr id="20" name="Content Placeholder 6"/>
          <p:cNvSpPr txBox="1">
            <a:spLocks/>
          </p:cNvSpPr>
          <p:nvPr/>
        </p:nvSpPr>
        <p:spPr>
          <a:xfrm>
            <a:off x="319103" y="3987099"/>
            <a:ext cx="5415781" cy="17394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000" kern="1200">
                <a:solidFill>
                  <a:srgbClr val="18AF9B"/>
                </a:solidFill>
                <a:latin typeface="Arial" charset="0"/>
                <a:ea typeface="Arial" charset="0"/>
                <a:cs typeface="Arial" charset="0"/>
              </a:defRPr>
            </a:lvl2pPr>
            <a:lvl3pPr marL="914400" indent="0" algn="l" defTabSz="914400" rtl="0" eaLnBrk="1" latinLnBrk="0" hangingPunct="1">
              <a:lnSpc>
                <a:spcPct val="90000"/>
              </a:lnSpc>
              <a:spcBef>
                <a:spcPts val="500"/>
              </a:spcBef>
              <a:buFontTx/>
              <a:buNone/>
              <a:defRPr sz="1800" kern="1200">
                <a:solidFill>
                  <a:srgbClr val="F28F3B"/>
                </a:solidFill>
                <a:latin typeface="Arial" charset="0"/>
                <a:ea typeface="Arial" charset="0"/>
                <a:cs typeface="Arial" charset="0"/>
              </a:defRPr>
            </a:lvl3pPr>
            <a:lvl4pPr marL="13716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4pPr>
            <a:lvl5pPr marL="1828800" indent="0" algn="l" defTabSz="914400" rtl="0" eaLnBrk="1" latinLnBrk="0" hangingPunct="1">
              <a:lnSpc>
                <a:spcPct val="90000"/>
              </a:lnSpc>
              <a:spcBef>
                <a:spcPts val="500"/>
              </a:spcBef>
              <a:buFontTx/>
              <a:buNone/>
              <a:defRPr sz="1600" kern="1200">
                <a:solidFill>
                  <a:srgbClr val="393E9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Complex physics and geometry modeling</a:t>
            </a:r>
          </a:p>
          <a:p>
            <a:pPr lvl="1"/>
            <a:r>
              <a:rPr lang="en-US" sz="1400" dirty="0"/>
              <a:t>&gt;</a:t>
            </a:r>
            <a:r>
              <a:rPr lang="en-US" dirty="0"/>
              <a:t>50% of </a:t>
            </a:r>
            <a:r>
              <a:rPr lang="en-US" b="1" dirty="0"/>
              <a:t>Worldwide LHC Computing Grid (WLCG) </a:t>
            </a:r>
            <a:r>
              <a:rPr lang="en-US" dirty="0"/>
              <a:t>power today</a:t>
            </a:r>
          </a:p>
          <a:p>
            <a:r>
              <a:rPr lang="en-US" dirty="0"/>
              <a:t>Increase by 100x by 2025!</a:t>
            </a:r>
          </a:p>
          <a:p>
            <a:pPr>
              <a:lnSpc>
                <a:spcPct val="100000"/>
              </a:lnSpc>
            </a:pPr>
            <a:endParaRPr lang="en-US" sz="2200" dirty="0"/>
          </a:p>
        </p:txBody>
      </p:sp>
      <p:sp>
        <p:nvSpPr>
          <p:cNvPr id="8" name="Rectangle 7"/>
          <p:cNvSpPr/>
          <p:nvPr/>
        </p:nvSpPr>
        <p:spPr>
          <a:xfrm>
            <a:off x="277022" y="1169453"/>
            <a:ext cx="6244017" cy="461665"/>
          </a:xfrm>
          <a:prstGeom prst="rect">
            <a:avLst/>
          </a:prstGeom>
        </p:spPr>
        <p:txBody>
          <a:bodyPr wrap="none">
            <a:spAutoFit/>
          </a:bodyPr>
          <a:lstStyle/>
          <a:p>
            <a:pPr marL="143996" indent="-530311" defTabSz="1414166">
              <a:spcBef>
                <a:spcPts val="2400"/>
              </a:spcBef>
              <a:defRPr sz="1740"/>
            </a:pPr>
            <a:r>
              <a:rPr lang="en-US" sz="2400" i="1">
                <a:solidFill>
                  <a:srgbClr val="2A7DBF"/>
                </a:solidFill>
                <a:latin typeface="Arial" charset="0"/>
                <a:ea typeface="Arial" charset="0"/>
                <a:cs typeface="Arial" charset="0"/>
              </a:rPr>
              <a:t>Essential for data analysis &amp; detector design</a:t>
            </a:r>
            <a:endParaRPr lang="en-US" sz="2400" i="1" dirty="0">
              <a:solidFill>
                <a:srgbClr val="2A7DBF"/>
              </a:solidFill>
              <a:latin typeface="Arial" charset="0"/>
              <a:ea typeface="Arial" charset="0"/>
              <a:cs typeface="Arial" charset="0"/>
            </a:endParaRPr>
          </a:p>
        </p:txBody>
      </p:sp>
    </p:spTree>
    <p:extLst>
      <p:ext uri="{BB962C8B-B14F-4D97-AF65-F5344CB8AC3E}">
        <p14:creationId xmlns:p14="http://schemas.microsoft.com/office/powerpoint/2010/main" val="346356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7FE8-FF64-2448-9E5A-40A0F01A2716}"/>
              </a:ext>
            </a:extLst>
          </p:cNvPr>
          <p:cNvSpPr>
            <a:spLocks noGrp="1"/>
          </p:cNvSpPr>
          <p:nvPr>
            <p:ph type="ctrTitle"/>
          </p:nvPr>
        </p:nvSpPr>
        <p:spPr/>
        <p:txBody>
          <a:bodyPr/>
          <a:lstStyle/>
          <a:p>
            <a:r>
              <a:rPr lang="en-US" dirty="0"/>
              <a:t>Intel Optimized </a:t>
            </a:r>
            <a:r>
              <a:rPr lang="en-US" dirty="0" err="1"/>
              <a:t>Tensorflow</a:t>
            </a:r>
            <a:endParaRPr lang="en-US" dirty="0"/>
          </a:p>
        </p:txBody>
      </p:sp>
      <p:sp>
        <p:nvSpPr>
          <p:cNvPr id="3" name="Subtitle 2">
            <a:extLst>
              <a:ext uri="{FF2B5EF4-FFF2-40B4-BE49-F238E27FC236}">
                <a16:creationId xmlns:a16="http://schemas.microsoft.com/office/drawing/2014/main" id="{4706FCEF-9503-6247-8B9E-CA1FF6DCFA98}"/>
              </a:ext>
            </a:extLst>
          </p:cNvPr>
          <p:cNvSpPr>
            <a:spLocks noGrp="1"/>
          </p:cNvSpPr>
          <p:nvPr>
            <p:ph type="subTitle" idx="1"/>
          </p:nvPr>
        </p:nvSpPr>
        <p:spPr/>
        <p:txBody>
          <a:bodyPr/>
          <a:lstStyle/>
          <a:p>
            <a:r>
              <a:rPr lang="en-US" dirty="0">
                <a:solidFill>
                  <a:schemeClr val="bg1"/>
                </a:solidFill>
              </a:rPr>
              <a:t>Atanas </a:t>
            </a:r>
            <a:r>
              <a:rPr lang="en-US" dirty="0" err="1">
                <a:solidFill>
                  <a:schemeClr val="bg1"/>
                </a:solidFill>
              </a:rPr>
              <a:t>Atansov</a:t>
            </a:r>
            <a:r>
              <a:rPr lang="en-US" dirty="0">
                <a:solidFill>
                  <a:schemeClr val="bg1"/>
                </a:solidFill>
              </a:rPr>
              <a:t>, Fabio </a:t>
            </a:r>
            <a:r>
              <a:rPr lang="en-US" dirty="0" err="1">
                <a:solidFill>
                  <a:schemeClr val="bg1"/>
                </a:solidFill>
              </a:rPr>
              <a:t>Baruffa</a:t>
            </a:r>
            <a:r>
              <a:rPr lang="en-US" dirty="0">
                <a:solidFill>
                  <a:schemeClr val="bg1"/>
                </a:solidFill>
              </a:rPr>
              <a:t>, Walter Riviera, </a:t>
            </a:r>
            <a:r>
              <a:rPr lang="en-US" dirty="0" err="1">
                <a:solidFill>
                  <a:schemeClr val="bg1"/>
                </a:solidFill>
              </a:rPr>
              <a:t>Micheal</a:t>
            </a:r>
            <a:r>
              <a:rPr lang="en-US" dirty="0">
                <a:solidFill>
                  <a:schemeClr val="bg1"/>
                </a:solidFill>
              </a:rPr>
              <a:t> Steyer</a:t>
            </a:r>
          </a:p>
        </p:txBody>
      </p:sp>
    </p:spTree>
    <p:extLst>
      <p:ext uri="{BB962C8B-B14F-4D97-AF65-F5344CB8AC3E}">
        <p14:creationId xmlns:p14="http://schemas.microsoft.com/office/powerpoint/2010/main" val="147053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a:xfrm>
            <a:off x="1722493" y="1785145"/>
            <a:ext cx="10515600" cy="515802"/>
          </a:xfrm>
        </p:spPr>
        <p:txBody>
          <a:bodyPr>
            <a:normAutofit/>
          </a:bodyPr>
          <a:lstStyle/>
          <a:p>
            <a:pPr>
              <a:lnSpc>
                <a:spcPct val="120000"/>
              </a:lnSpc>
              <a:spcBef>
                <a:spcPts val="1067"/>
              </a:spcBef>
            </a:pPr>
            <a:r>
              <a:rPr lang="en-US" dirty="0">
                <a:sym typeface="Helvetica"/>
              </a:rPr>
              <a:t>Generator</a:t>
            </a:r>
          </a:p>
        </p:txBody>
      </p:sp>
      <p:sp>
        <p:nvSpPr>
          <p:cNvPr id="9" name="Slide Number Placeholder 8"/>
          <p:cNvSpPr>
            <a:spLocks noGrp="1"/>
          </p:cNvSpPr>
          <p:nvPr>
            <p:ph type="sldNum" sz="quarter" idx="16"/>
          </p:nvPr>
        </p:nvSpPr>
        <p:spPr/>
        <p:txBody>
          <a:bodyPr/>
          <a:lstStyle/>
          <a:p>
            <a:fld id="{86CB4B4D-7CA3-9044-876B-883B54F8677D}" type="slidenum">
              <a:rPr lang="uk-UA" smtClean="0"/>
              <a:t>20</a:t>
            </a:fld>
            <a:endParaRPr lang="uk-UA"/>
          </a:p>
        </p:txBody>
      </p:sp>
      <p:sp>
        <p:nvSpPr>
          <p:cNvPr id="2" name="Title 1"/>
          <p:cNvSpPr>
            <a:spLocks noGrp="1"/>
          </p:cNvSpPr>
          <p:nvPr>
            <p:ph type="title"/>
          </p:nvPr>
        </p:nvSpPr>
        <p:spPr>
          <a:xfrm>
            <a:off x="626918" y="623858"/>
            <a:ext cx="10515600" cy="663574"/>
          </a:xfrm>
        </p:spPr>
        <p:txBody>
          <a:bodyPr>
            <a:normAutofit/>
          </a:bodyPr>
          <a:lstStyle/>
          <a:p>
            <a:r>
              <a:rPr lang="en-US" dirty="0"/>
              <a:t>3D convolutional GAN</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38330" y="1287432"/>
            <a:ext cx="8517835" cy="2439417"/>
          </a:xfrm>
          <a:prstGeom prst="rect">
            <a:avLst/>
          </a:prstGeom>
        </p:spPr>
      </p:pic>
      <p:grpSp>
        <p:nvGrpSpPr>
          <p:cNvPr id="7" name="Group 6"/>
          <p:cNvGrpSpPr/>
          <p:nvPr/>
        </p:nvGrpSpPr>
        <p:grpSpPr>
          <a:xfrm>
            <a:off x="275885" y="4031602"/>
            <a:ext cx="7132080" cy="2485879"/>
            <a:chOff x="1363076" y="3895870"/>
            <a:chExt cx="9261375" cy="2543024"/>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63076" y="3895870"/>
              <a:ext cx="9261375" cy="2439050"/>
            </a:xfrm>
            <a:prstGeom prst="rect">
              <a:avLst/>
            </a:prstGeom>
          </p:spPr>
        </p:pic>
        <p:sp>
          <p:nvSpPr>
            <p:cNvPr id="10" name="Rectangle 9"/>
            <p:cNvSpPr/>
            <p:nvPr/>
          </p:nvSpPr>
          <p:spPr>
            <a:xfrm>
              <a:off x="3241571" y="6073769"/>
              <a:ext cx="71561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5"/>
          <p:cNvSpPr txBox="1">
            <a:spLocks/>
          </p:cNvSpPr>
          <p:nvPr/>
        </p:nvSpPr>
        <p:spPr>
          <a:xfrm>
            <a:off x="395154" y="3468948"/>
            <a:ext cx="10515600" cy="5158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i="1" kern="1200" baseline="0">
                <a:solidFill>
                  <a:srgbClr val="2A7DBF"/>
                </a:solidFill>
                <a:latin typeface="Arial" charset="0"/>
                <a:ea typeface="Arial" charset="0"/>
                <a:cs typeface="Arial"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067"/>
              </a:spcBef>
            </a:pPr>
            <a:r>
              <a:rPr lang="en-US">
                <a:sym typeface="Helvetica"/>
              </a:rPr>
              <a:t>Discriminator</a:t>
            </a:r>
            <a:endParaRPr lang="en-US" dirty="0">
              <a:sym typeface="Helvetica"/>
            </a:endParaRPr>
          </a:p>
        </p:txBody>
      </p:sp>
      <p:sp>
        <p:nvSpPr>
          <p:cNvPr id="12" name="Content Placeholder 5"/>
          <p:cNvSpPr txBox="1">
            <a:spLocks/>
          </p:cNvSpPr>
          <p:nvPr/>
        </p:nvSpPr>
        <p:spPr>
          <a:xfrm>
            <a:off x="8397411" y="5692291"/>
            <a:ext cx="3609059" cy="1007753"/>
          </a:xfrm>
          <a:prstGeom prst="rect">
            <a:avLst/>
          </a:prstGeom>
          <a:solidFill>
            <a:schemeClr val="bg1"/>
          </a:solidFill>
        </p:spPr>
        <p:txBody>
          <a:bodyPr>
            <a:normAutofit fontScale="85000" lnSpcReduction="10000"/>
          </a:bodyPr>
          <a:lstStyle>
            <a:lvl1pPr marL="0" indent="0" algn="l" defTabSz="914400" rtl="0" eaLnBrk="1" latinLnBrk="0" hangingPunct="1">
              <a:lnSpc>
                <a:spcPct val="90000"/>
              </a:lnSpc>
              <a:spcBef>
                <a:spcPts val="1000"/>
              </a:spcBef>
              <a:buFont typeface="Arial"/>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067"/>
              </a:spcBef>
            </a:pPr>
            <a:r>
              <a:rPr lang="en-US">
                <a:solidFill>
                  <a:srgbClr val="2A7DBF"/>
                </a:solidFill>
                <a:latin typeface="Arial" charset="0"/>
                <a:ea typeface="Arial" charset="0"/>
                <a:cs typeface="Arial" charset="0"/>
                <a:sym typeface="Helvetica"/>
              </a:rPr>
              <a:t>~1M parameters</a:t>
            </a:r>
          </a:p>
          <a:p>
            <a:pPr>
              <a:lnSpc>
                <a:spcPct val="100000"/>
              </a:lnSpc>
              <a:spcBef>
                <a:spcPts val="1067"/>
              </a:spcBef>
            </a:pPr>
            <a:r>
              <a:rPr lang="en-US">
                <a:solidFill>
                  <a:srgbClr val="2A7DBF"/>
                </a:solidFill>
                <a:latin typeface="Arial" charset="0"/>
                <a:ea typeface="Arial" charset="0"/>
                <a:cs typeface="Arial" charset="0"/>
                <a:sym typeface="Helvetica"/>
              </a:rPr>
              <a:t>Total model Size: 3.8MB</a:t>
            </a:r>
            <a:endParaRPr lang="en-US" dirty="0">
              <a:solidFill>
                <a:srgbClr val="2A7DBF"/>
              </a:solidFill>
              <a:latin typeface="Arial" charset="0"/>
              <a:ea typeface="Arial" charset="0"/>
              <a:cs typeface="Arial" charset="0"/>
              <a:sym typeface="Helvetica"/>
            </a:endParaRPr>
          </a:p>
        </p:txBody>
      </p:sp>
    </p:spTree>
    <p:extLst>
      <p:ext uri="{BB962C8B-B14F-4D97-AF65-F5344CB8AC3E}">
        <p14:creationId xmlns:p14="http://schemas.microsoft.com/office/powerpoint/2010/main" val="192394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cstate="print">
            <a:extLst>
              <a:ext uri="{28A0092B-C50C-407E-A947-70E740481C1C}">
                <a14:useLocalDpi xmlns:a14="http://schemas.microsoft.com/office/drawing/2010/main"/>
              </a:ext>
            </a:extLst>
          </a:blip>
          <a:srcRect l="-2"/>
          <a:stretch/>
        </p:blipFill>
        <p:spPr>
          <a:xfrm>
            <a:off x="4429256" y="4052343"/>
            <a:ext cx="3648765" cy="2677060"/>
          </a:xfrm>
          <a:prstGeom prst="rect">
            <a:avLst/>
          </a:prstGeom>
          <a:effectLst>
            <a:outerShdw blurRad="50800" dist="76200" dir="2700000" algn="tl" rotWithShape="0">
              <a:prstClr val="black">
                <a:alpha val="40000"/>
              </a:prstClr>
            </a:outerShdw>
          </a:effectLst>
        </p:spPr>
      </p:pic>
      <p:sp>
        <p:nvSpPr>
          <p:cNvPr id="6" name="Title 5"/>
          <p:cNvSpPr>
            <a:spLocks noGrp="1"/>
          </p:cNvSpPr>
          <p:nvPr>
            <p:ph type="title"/>
          </p:nvPr>
        </p:nvSpPr>
        <p:spPr>
          <a:xfrm>
            <a:off x="768004" y="365126"/>
            <a:ext cx="10515600" cy="663574"/>
          </a:xfrm>
        </p:spPr>
        <p:txBody>
          <a:bodyPr>
            <a:normAutofit/>
          </a:bodyPr>
          <a:lstStyle/>
          <a:p>
            <a:r>
              <a:rPr lang="en-US" dirty="0"/>
              <a:t>Physics results validation</a:t>
            </a:r>
          </a:p>
        </p:txBody>
      </p:sp>
      <p:sp>
        <p:nvSpPr>
          <p:cNvPr id="3" name="Text Placeholder 2"/>
          <p:cNvSpPr>
            <a:spLocks noGrp="1"/>
          </p:cNvSpPr>
          <p:nvPr>
            <p:ph type="body" sz="quarter" idx="13"/>
          </p:nvPr>
        </p:nvSpPr>
        <p:spPr/>
        <p:txBody>
          <a:bodyPr/>
          <a:lstStyle/>
          <a:p>
            <a:r>
              <a:rPr lang="en-US" dirty="0"/>
              <a:t>Comparison to Monte Carlo data</a:t>
            </a:r>
          </a:p>
        </p:txBody>
      </p:sp>
      <p:sp>
        <p:nvSpPr>
          <p:cNvPr id="4" name="Slide Number Placeholder 3"/>
          <p:cNvSpPr>
            <a:spLocks noGrp="1"/>
          </p:cNvSpPr>
          <p:nvPr>
            <p:ph type="sldNum" sz="quarter" idx="16"/>
          </p:nvPr>
        </p:nvSpPr>
        <p:spPr/>
        <p:txBody>
          <a:bodyPr/>
          <a:lstStyle/>
          <a:p>
            <a:fld id="{44F9B401-2138-0246-9FFF-F0C20A57DA68}" type="slidenum">
              <a:rPr lang="en-US" smtClean="0"/>
              <a:t>21</a:t>
            </a:fld>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09976" y="1465683"/>
            <a:ext cx="3069877" cy="2031333"/>
          </a:xfrm>
          <a:prstGeom prst="rect">
            <a:avLst/>
          </a:prstGeom>
        </p:spPr>
      </p:pic>
      <p:sp>
        <p:nvSpPr>
          <p:cNvPr id="23" name="Content Placeholder 1"/>
          <p:cNvSpPr txBox="1">
            <a:spLocks/>
          </p:cNvSpPr>
          <p:nvPr/>
        </p:nvSpPr>
        <p:spPr>
          <a:xfrm>
            <a:off x="1497297" y="4116381"/>
            <a:ext cx="2345627" cy="16116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200" dirty="0">
              <a:solidFill>
                <a:schemeClr val="accent1"/>
              </a:solidFill>
              <a:latin typeface="Century Gothic" charset="0"/>
              <a:ea typeface="Century Gothic" charset="0"/>
              <a:cs typeface="Century Gothic" charset="0"/>
            </a:endParaRPr>
          </a:p>
        </p:txBody>
      </p:sp>
      <p:sp>
        <p:nvSpPr>
          <p:cNvPr id="24" name="Content Placeholder 15"/>
          <p:cNvSpPr txBox="1">
            <a:spLocks/>
          </p:cNvSpPr>
          <p:nvPr/>
        </p:nvSpPr>
        <p:spPr>
          <a:xfrm>
            <a:off x="377599" y="4415206"/>
            <a:ext cx="3410767" cy="1439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7997" lvl="2" indent="-457163">
              <a:spcBef>
                <a:spcPts val="1600"/>
              </a:spcBef>
            </a:pPr>
            <a:endParaRPr lang="en-US" sz="2000" dirty="0">
              <a:solidFill>
                <a:schemeClr val="accent1"/>
              </a:solidFill>
              <a:latin typeface="Century Gothic" charset="0"/>
              <a:ea typeface="Century Gothic" charset="0"/>
              <a:cs typeface="Century Gothic" charset="0"/>
            </a:endParaRPr>
          </a:p>
        </p:txBody>
      </p:sp>
      <p:sp>
        <p:nvSpPr>
          <p:cNvPr id="25" name="TextBox 24"/>
          <p:cNvSpPr txBox="1"/>
          <p:nvPr/>
        </p:nvSpPr>
        <p:spPr>
          <a:xfrm>
            <a:off x="5652383" y="1655670"/>
            <a:ext cx="1026072" cy="338554"/>
          </a:xfrm>
          <a:prstGeom prst="rect">
            <a:avLst/>
          </a:prstGeom>
          <a:noFill/>
        </p:spPr>
        <p:txBody>
          <a:bodyPr wrap="square" rtlCol="0">
            <a:spAutoFit/>
          </a:bodyPr>
          <a:lstStyle/>
          <a:p>
            <a:r>
              <a:rPr lang="en-US" sz="800" dirty="0">
                <a:solidFill>
                  <a:srgbClr val="FF0000"/>
                </a:solidFill>
              </a:rPr>
              <a:t>Geant4</a:t>
            </a:r>
          </a:p>
          <a:p>
            <a:r>
              <a:rPr lang="en-US" sz="800" dirty="0">
                <a:solidFill>
                  <a:srgbClr val="002060"/>
                </a:solidFill>
              </a:rPr>
              <a:t>GAN generated</a:t>
            </a:r>
          </a:p>
        </p:txBody>
      </p:sp>
      <p:sp>
        <p:nvSpPr>
          <p:cNvPr id="28" name="Rectangle 27"/>
          <p:cNvSpPr/>
          <p:nvPr/>
        </p:nvSpPr>
        <p:spPr>
          <a:xfrm>
            <a:off x="4731902" y="4062432"/>
            <a:ext cx="2117308" cy="461665"/>
          </a:xfrm>
          <a:prstGeom prst="rect">
            <a:avLst/>
          </a:prstGeom>
        </p:spPr>
        <p:txBody>
          <a:bodyPr wrap="square">
            <a:spAutoFit/>
          </a:bodyPr>
          <a:lstStyle/>
          <a:p>
            <a:pPr algn="ctr"/>
            <a:r>
              <a:rPr lang="en-US" sz="1200" dirty="0"/>
              <a:t>GAN generated electron shower</a:t>
            </a:r>
          </a:p>
        </p:txBody>
      </p:sp>
      <p:pic>
        <p:nvPicPr>
          <p:cNvPr id="29" name="Picture 28"/>
          <p:cNvPicPr>
            <a:picLocks noChangeAspect="1"/>
          </p:cNvPicPr>
          <p:nvPr/>
        </p:nvPicPr>
        <p:blipFill rotWithShape="1">
          <a:blip r:embed="rId4" cstate="print">
            <a:extLst>
              <a:ext uri="{28A0092B-C50C-407E-A947-70E740481C1C}">
                <a14:useLocalDpi xmlns:a14="http://schemas.microsoft.com/office/drawing/2010/main"/>
              </a:ext>
            </a:extLst>
          </a:blip>
          <a:srcRect l="3229" t="6271" r="8484" b="2173"/>
          <a:stretch/>
        </p:blipFill>
        <p:spPr>
          <a:xfrm>
            <a:off x="7677565" y="3244157"/>
            <a:ext cx="3861883" cy="300584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l="3329" t="9862" r="6302"/>
          <a:stretch/>
        </p:blipFill>
        <p:spPr>
          <a:xfrm>
            <a:off x="9491580" y="1397029"/>
            <a:ext cx="2418619" cy="1809345"/>
          </a:xfrm>
          <a:prstGeom prst="rect">
            <a:avLst/>
          </a:prstGeom>
        </p:spPr>
      </p:pic>
      <p:pic>
        <p:nvPicPr>
          <p:cNvPr id="30" name="Picture 29"/>
          <p:cNvPicPr>
            <a:picLocks noChangeAspect="1"/>
          </p:cNvPicPr>
          <p:nvPr/>
        </p:nvPicPr>
        <p:blipFill rotWithShape="1">
          <a:blip r:embed="rId6" cstate="print">
            <a:extLst>
              <a:ext uri="{28A0092B-C50C-407E-A947-70E740481C1C}">
                <a14:useLocalDpi xmlns:a14="http://schemas.microsoft.com/office/drawing/2010/main"/>
              </a:ext>
            </a:extLst>
          </a:blip>
          <a:srcRect l="3835" t="8395" r="8255" b="5233"/>
          <a:stretch/>
        </p:blipFill>
        <p:spPr>
          <a:xfrm>
            <a:off x="9697138" y="4936637"/>
            <a:ext cx="2494863" cy="1839727"/>
          </a:xfrm>
          <a:prstGeom prst="rect">
            <a:avLst/>
          </a:prstGeom>
        </p:spPr>
      </p:pic>
      <p:sp>
        <p:nvSpPr>
          <p:cNvPr id="31" name="TextBox 30"/>
          <p:cNvSpPr txBox="1"/>
          <p:nvPr/>
        </p:nvSpPr>
        <p:spPr>
          <a:xfrm>
            <a:off x="10614023" y="5773731"/>
            <a:ext cx="1316579" cy="276999"/>
          </a:xfrm>
          <a:prstGeom prst="rect">
            <a:avLst/>
          </a:prstGeom>
          <a:solidFill>
            <a:schemeClr val="bg1"/>
          </a:solidFill>
        </p:spPr>
        <p:txBody>
          <a:bodyPr wrap="none" rtlCol="0">
            <a:spAutoFit/>
          </a:bodyPr>
          <a:lstStyle/>
          <a:p>
            <a:r>
              <a:rPr lang="en-US" sz="1200" dirty="0"/>
              <a:t>Y moment (width)</a:t>
            </a:r>
          </a:p>
        </p:txBody>
      </p:sp>
      <p:sp>
        <p:nvSpPr>
          <p:cNvPr id="10" name="Rectangle 9"/>
          <p:cNvSpPr/>
          <p:nvPr/>
        </p:nvSpPr>
        <p:spPr>
          <a:xfrm>
            <a:off x="10697894" y="3497015"/>
            <a:ext cx="1200135" cy="461665"/>
          </a:xfrm>
          <a:prstGeom prst="rect">
            <a:avLst/>
          </a:prstGeom>
        </p:spPr>
        <p:txBody>
          <a:bodyPr wrap="square">
            <a:spAutoFit/>
          </a:bodyPr>
          <a:lstStyle/>
          <a:p>
            <a:r>
              <a:rPr lang="en-US" sz="1200"/>
              <a:t>Average shower section</a:t>
            </a:r>
            <a:endParaRPr lang="en-US" sz="1200" dirty="0"/>
          </a:p>
        </p:txBody>
      </p:sp>
      <p:sp>
        <p:nvSpPr>
          <p:cNvPr id="32" name="Rectangle 31"/>
          <p:cNvSpPr/>
          <p:nvPr/>
        </p:nvSpPr>
        <p:spPr>
          <a:xfrm>
            <a:off x="10697893" y="1972330"/>
            <a:ext cx="1200135" cy="646331"/>
          </a:xfrm>
          <a:prstGeom prst="rect">
            <a:avLst/>
          </a:prstGeom>
        </p:spPr>
        <p:txBody>
          <a:bodyPr wrap="square">
            <a:spAutoFit/>
          </a:bodyPr>
          <a:lstStyle/>
          <a:p>
            <a:r>
              <a:rPr lang="en-US" sz="1200" dirty="0"/>
              <a:t>Primary particle energy</a:t>
            </a:r>
          </a:p>
          <a:p>
            <a:r>
              <a:rPr lang="en-US" sz="1200" dirty="0"/>
              <a:t>(100 GeV)</a:t>
            </a:r>
          </a:p>
        </p:txBody>
      </p:sp>
      <p:sp>
        <p:nvSpPr>
          <p:cNvPr id="33" name="Rectangle 32"/>
          <p:cNvSpPr/>
          <p:nvPr/>
        </p:nvSpPr>
        <p:spPr>
          <a:xfrm>
            <a:off x="7185515" y="2100005"/>
            <a:ext cx="1200135" cy="461665"/>
          </a:xfrm>
          <a:prstGeom prst="rect">
            <a:avLst/>
          </a:prstGeom>
        </p:spPr>
        <p:txBody>
          <a:bodyPr wrap="square">
            <a:spAutoFit/>
          </a:bodyPr>
          <a:lstStyle/>
          <a:p>
            <a:r>
              <a:rPr lang="en-US" sz="1200" dirty="0"/>
              <a:t>Single cell response</a:t>
            </a:r>
          </a:p>
        </p:txBody>
      </p:sp>
      <p:sp>
        <p:nvSpPr>
          <p:cNvPr id="18" name="Explosion 1 17"/>
          <p:cNvSpPr/>
          <p:nvPr/>
        </p:nvSpPr>
        <p:spPr>
          <a:xfrm>
            <a:off x="6025804" y="3248593"/>
            <a:ext cx="1734976" cy="1383024"/>
          </a:xfrm>
          <a:prstGeom prst="irregularSeal1">
            <a:avLst/>
          </a:prstGeom>
          <a:solidFill>
            <a:srgbClr val="FFFFFF"/>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hangingPunct="0"/>
            <a:endParaRPr lang="en-US" sz="2400">
              <a:solidFill>
                <a:srgbClr val="000000"/>
              </a:solidFill>
              <a:latin typeface="Century Gothic"/>
              <a:ea typeface="Century Gothic"/>
              <a:cs typeface="Century Gothic"/>
              <a:sym typeface="Century Gothic"/>
            </a:endParaRPr>
          </a:p>
        </p:txBody>
      </p:sp>
      <p:sp>
        <p:nvSpPr>
          <p:cNvPr id="19" name="Rectangle 18"/>
          <p:cNvSpPr/>
          <p:nvPr/>
        </p:nvSpPr>
        <p:spPr>
          <a:xfrm>
            <a:off x="6504070" y="3609502"/>
            <a:ext cx="819397" cy="584775"/>
          </a:xfrm>
          <a:prstGeom prst="rect">
            <a:avLst/>
          </a:prstGeom>
        </p:spPr>
        <p:txBody>
          <a:bodyPr wrap="square">
            <a:spAutoFit/>
          </a:bodyPr>
          <a:lstStyle/>
          <a:p>
            <a:r>
              <a:rPr lang="en-US" sz="3200" b="1" dirty="0">
                <a:ln w="22225">
                  <a:solidFill>
                    <a:schemeClr val="accent2"/>
                  </a:solidFill>
                  <a:prstDash val="solid"/>
                </a:ln>
                <a:solidFill>
                  <a:schemeClr val="accent2">
                    <a:lumMod val="40000"/>
                    <a:lumOff val="60000"/>
                  </a:schemeClr>
                </a:solidFill>
                <a:latin typeface="Century Gothic" charset="0"/>
                <a:ea typeface="Century Gothic" charset="0"/>
                <a:cs typeface="Century Gothic" charset="0"/>
                <a:sym typeface="Helvetica"/>
              </a:rPr>
              <a:t>3D</a:t>
            </a:r>
            <a:endParaRPr lang="en-US" sz="3200" dirty="0"/>
          </a:p>
        </p:txBody>
      </p:sp>
      <p:pic>
        <p:nvPicPr>
          <p:cNvPr id="26" name="Picture 25">
            <a:extLst>
              <a:ext uri="{FF2B5EF4-FFF2-40B4-BE49-F238E27FC236}">
                <a16:creationId xmlns:a16="http://schemas.microsoft.com/office/drawing/2014/main" id="{01102229-447B-8744-BE9C-5BC29CB0DF8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0323" y="1651537"/>
            <a:ext cx="3772671" cy="2643779"/>
          </a:xfrm>
          <a:prstGeom prst="rect">
            <a:avLst/>
          </a:prstGeom>
          <a:effectLst>
            <a:softEdge rad="25400"/>
          </a:effectLst>
        </p:spPr>
      </p:pic>
      <p:graphicFrame>
        <p:nvGraphicFramePr>
          <p:cNvPr id="21" name="Table 20">
            <a:extLst>
              <a:ext uri="{FF2B5EF4-FFF2-40B4-BE49-F238E27FC236}">
                <a16:creationId xmlns:a16="http://schemas.microsoft.com/office/drawing/2014/main" id="{DB96EA3C-E385-304C-8F1E-E6913C8B9AF3}"/>
              </a:ext>
            </a:extLst>
          </p:cNvPr>
          <p:cNvGraphicFramePr>
            <a:graphicFrameLocks noGrp="1"/>
          </p:cNvGraphicFramePr>
          <p:nvPr/>
        </p:nvGraphicFramePr>
        <p:xfrm>
          <a:off x="133345" y="4415079"/>
          <a:ext cx="4862064" cy="2194560"/>
        </p:xfrm>
        <a:graphic>
          <a:graphicData uri="http://schemas.openxmlformats.org/drawingml/2006/table">
            <a:tbl>
              <a:tblPr firstRow="1" bandRow="1">
                <a:tableStyleId>{0505E3EF-67EA-436B-97B2-0124C06EBD24}</a:tableStyleId>
              </a:tblPr>
              <a:tblGrid>
                <a:gridCol w="1620688">
                  <a:extLst>
                    <a:ext uri="{9D8B030D-6E8A-4147-A177-3AD203B41FA5}">
                      <a16:colId xmlns:a16="http://schemas.microsoft.com/office/drawing/2014/main" val="20000"/>
                    </a:ext>
                  </a:extLst>
                </a:gridCol>
                <a:gridCol w="1620688">
                  <a:extLst>
                    <a:ext uri="{9D8B030D-6E8A-4147-A177-3AD203B41FA5}">
                      <a16:colId xmlns:a16="http://schemas.microsoft.com/office/drawing/2014/main" val="20001"/>
                    </a:ext>
                  </a:extLst>
                </a:gridCol>
                <a:gridCol w="1620688">
                  <a:extLst>
                    <a:ext uri="{9D8B030D-6E8A-4147-A177-3AD203B41FA5}">
                      <a16:colId xmlns:a16="http://schemas.microsoft.com/office/drawing/2014/main" val="20002"/>
                    </a:ext>
                  </a:extLst>
                </a:gridCol>
              </a:tblGrid>
              <a:tr h="342900">
                <a:tc gridSpan="3">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070C0"/>
                          </a:solidFill>
                        </a:rPr>
                        <a:t>Time to create an electron shower</a:t>
                      </a:r>
                    </a:p>
                  </a:txBody>
                  <a:tcPr marL="68580" marR="68580" marT="34290" marB="34290" anchor="ctr"/>
                </a:tc>
                <a:tc hMerge="1">
                  <a:txBody>
                    <a:bodyPr/>
                    <a:lstStyle/>
                    <a:p>
                      <a:pPr algn="ctr"/>
                      <a:endParaRPr lang="en-US" sz="900" dirty="0"/>
                    </a:p>
                  </a:txBody>
                  <a:tcPr marL="68580" marR="68580" marT="34290" marB="34290" anchor="ctr"/>
                </a:tc>
                <a:tc hMerge="1">
                  <a:txBody>
                    <a:bodyPr/>
                    <a:lstStyle/>
                    <a:p>
                      <a:pPr algn="ctr"/>
                      <a:endParaRPr lang="en-US" sz="900" dirty="0"/>
                    </a:p>
                  </a:txBody>
                  <a:tcPr marL="68580" marR="68580" marT="34290" marB="34290" anchor="ctr"/>
                </a:tc>
                <a:extLst>
                  <a:ext uri="{0D108BD9-81ED-4DB2-BD59-A6C34878D82A}">
                    <a16:rowId xmlns:a16="http://schemas.microsoft.com/office/drawing/2014/main" val="10000"/>
                  </a:ext>
                </a:extLst>
              </a:tr>
              <a:tr h="342900">
                <a:tc>
                  <a:txBody>
                    <a:bodyPr/>
                    <a:lstStyle/>
                    <a:p>
                      <a:pPr algn="ctr"/>
                      <a:r>
                        <a:rPr lang="en-US" sz="1800" dirty="0"/>
                        <a:t>Method</a:t>
                      </a:r>
                    </a:p>
                  </a:txBody>
                  <a:tcPr marL="68580" marR="68580" marT="34290" marB="34290" anchor="ctr"/>
                </a:tc>
                <a:tc>
                  <a:txBody>
                    <a:bodyPr/>
                    <a:lstStyle/>
                    <a:p>
                      <a:pPr algn="ctr"/>
                      <a:r>
                        <a:rPr lang="en-US" sz="1800" dirty="0"/>
                        <a:t>Machine</a:t>
                      </a:r>
                    </a:p>
                  </a:txBody>
                  <a:tcPr marL="68580" marR="68580" marT="34290" marB="34290" anchor="ctr"/>
                </a:tc>
                <a:tc>
                  <a:txBody>
                    <a:bodyPr/>
                    <a:lstStyle/>
                    <a:p>
                      <a:pPr algn="ctr"/>
                      <a:r>
                        <a:rPr lang="en-US" sz="1800" dirty="0"/>
                        <a:t>Time/Shower</a:t>
                      </a:r>
                      <a:r>
                        <a:rPr lang="en-US" sz="1800" baseline="0" dirty="0"/>
                        <a:t> (</a:t>
                      </a:r>
                      <a:r>
                        <a:rPr lang="en-US" sz="1800" baseline="0" dirty="0" err="1"/>
                        <a:t>msec</a:t>
                      </a:r>
                      <a:r>
                        <a:rPr lang="en-US" sz="1800" baseline="0" dirty="0"/>
                        <a:t>)</a:t>
                      </a:r>
                      <a:endParaRPr lang="en-US" sz="1800" dirty="0"/>
                    </a:p>
                  </a:txBody>
                  <a:tcPr marL="68580" marR="68580" marT="34290" marB="34290" anchor="ctr"/>
                </a:tc>
                <a:extLst>
                  <a:ext uri="{0D108BD9-81ED-4DB2-BD59-A6C34878D82A}">
                    <a16:rowId xmlns:a16="http://schemas.microsoft.com/office/drawing/2014/main" val="10001"/>
                  </a:ext>
                </a:extLst>
              </a:tr>
              <a:tr h="342900">
                <a:tc>
                  <a:txBody>
                    <a:bodyPr/>
                    <a:lstStyle/>
                    <a:p>
                      <a:pPr algn="l"/>
                      <a:r>
                        <a:rPr lang="en-US" sz="1800" b="1" dirty="0">
                          <a:solidFill>
                            <a:srgbClr val="FF0000"/>
                          </a:solidFill>
                        </a:rPr>
                        <a:t>MC Simulation (geant4)</a:t>
                      </a:r>
                    </a:p>
                  </a:txBody>
                  <a:tcPr marL="68580" marR="68580" marT="34290" marB="34290"/>
                </a:tc>
                <a:tc>
                  <a:txBody>
                    <a:bodyPr/>
                    <a:lstStyle/>
                    <a:p>
                      <a:pPr algn="ctr"/>
                      <a:r>
                        <a:rPr lang="en-US" sz="1800" dirty="0">
                          <a:solidFill>
                            <a:srgbClr val="FF0000"/>
                          </a:solidFill>
                        </a:rPr>
                        <a:t>Intel Xeon Platinum 8180</a:t>
                      </a:r>
                    </a:p>
                  </a:txBody>
                  <a:tcPr marL="68580" marR="68580" marT="34290" marB="34290" anchor="ctr"/>
                </a:tc>
                <a:tc>
                  <a:txBody>
                    <a:bodyPr/>
                    <a:lstStyle/>
                    <a:p>
                      <a:pPr algn="ctr"/>
                      <a:r>
                        <a:rPr lang="en-US" sz="1800" dirty="0">
                          <a:solidFill>
                            <a:srgbClr val="FF0000"/>
                          </a:solidFill>
                        </a:rPr>
                        <a:t>17000</a:t>
                      </a:r>
                    </a:p>
                  </a:txBody>
                  <a:tcPr marL="68580" marR="68580" marT="34290" marB="34290" anchor="ctr"/>
                </a:tc>
                <a:extLst>
                  <a:ext uri="{0D108BD9-81ED-4DB2-BD59-A6C34878D82A}">
                    <a16:rowId xmlns:a16="http://schemas.microsoft.com/office/drawing/2014/main" val="10002"/>
                  </a:ext>
                </a:extLst>
              </a:tr>
              <a:tr h="610636">
                <a:tc>
                  <a:txBody>
                    <a:bodyPr/>
                    <a:lstStyle/>
                    <a:p>
                      <a:pPr algn="l"/>
                      <a:r>
                        <a:rPr lang="en-US" sz="1800" b="1" dirty="0">
                          <a:solidFill>
                            <a:schemeClr val="tx1"/>
                          </a:solidFill>
                        </a:rPr>
                        <a:t>3D GAN</a:t>
                      </a:r>
                    </a:p>
                    <a:p>
                      <a:pPr algn="l"/>
                      <a:r>
                        <a:rPr lang="en-US" sz="1800" b="1" dirty="0">
                          <a:solidFill>
                            <a:schemeClr val="tx1"/>
                          </a:solidFill>
                        </a:rPr>
                        <a:t>(batch size 128)</a:t>
                      </a:r>
                    </a:p>
                  </a:txBody>
                  <a:tcPr marL="68580" marR="68580" marT="34290" marB="34290"/>
                </a:tc>
                <a:tc>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Intel Xeon Platinum 8180</a:t>
                      </a:r>
                    </a:p>
                  </a:txBody>
                  <a:tcPr marL="68580" marR="68580" marT="34290" marB="34290" anchor="ctr"/>
                </a:tc>
                <a:tc>
                  <a:txBody>
                    <a:bodyPr/>
                    <a:lstStyle/>
                    <a:p>
                      <a:pPr algn="ctr"/>
                      <a:r>
                        <a:rPr lang="en-US" sz="1800" b="1" dirty="0">
                          <a:solidFill>
                            <a:schemeClr val="tx1"/>
                          </a:solidFill>
                        </a:rPr>
                        <a:t>7</a:t>
                      </a:r>
                    </a:p>
                  </a:txBody>
                  <a:tcPr marL="68580" marR="68580" marT="34290" marB="3429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733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715" y="2007305"/>
            <a:ext cx="5154166" cy="3891255"/>
          </a:xfrm>
          <a:prstGeom prst="rect">
            <a:avLst/>
          </a:prstGeom>
        </p:spPr>
      </p:pic>
      <p:sp>
        <p:nvSpPr>
          <p:cNvPr id="3" name="Title 2"/>
          <p:cNvSpPr>
            <a:spLocks noGrp="1"/>
          </p:cNvSpPr>
          <p:nvPr>
            <p:ph type="title"/>
          </p:nvPr>
        </p:nvSpPr>
        <p:spPr>
          <a:xfrm>
            <a:off x="238081" y="529980"/>
            <a:ext cx="10515600" cy="663574"/>
          </a:xfrm>
        </p:spPr>
        <p:txBody>
          <a:bodyPr>
            <a:normAutofit/>
          </a:bodyPr>
          <a:lstStyle/>
          <a:p>
            <a:pPr marL="19050"/>
            <a:r>
              <a:rPr lang="en-US" dirty="0"/>
              <a:t>Multi-Node Scaling Performance</a:t>
            </a:r>
          </a:p>
        </p:txBody>
      </p:sp>
      <p:grpSp>
        <p:nvGrpSpPr>
          <p:cNvPr id="5" name="Group 4"/>
          <p:cNvGrpSpPr/>
          <p:nvPr/>
        </p:nvGrpSpPr>
        <p:grpSpPr>
          <a:xfrm>
            <a:off x="6430795" y="2038403"/>
            <a:ext cx="5243189" cy="3860157"/>
            <a:chOff x="6144370" y="2216752"/>
            <a:chExt cx="5846860" cy="4414220"/>
          </a:xfrm>
        </p:grpSpPr>
        <p:pic>
          <p:nvPicPr>
            <p:cNvPr id="6" name="Picture 5"/>
            <p:cNvPicPr>
              <a:picLocks noChangeAspect="1"/>
            </p:cNvPicPr>
            <p:nvPr/>
          </p:nvPicPr>
          <p:blipFill>
            <a:blip r:embed="rId4"/>
            <a:stretch>
              <a:fillRect/>
            </a:stretch>
          </p:blipFill>
          <p:spPr>
            <a:xfrm>
              <a:off x="6144370" y="2216752"/>
              <a:ext cx="5846860" cy="4414220"/>
            </a:xfrm>
            <a:prstGeom prst="rect">
              <a:avLst/>
            </a:prstGeom>
          </p:spPr>
        </p:pic>
        <p:sp>
          <p:nvSpPr>
            <p:cNvPr id="2" name="Rectangle 1"/>
            <p:cNvSpPr/>
            <p:nvPr/>
          </p:nvSpPr>
          <p:spPr>
            <a:xfrm>
              <a:off x="6666077" y="3549549"/>
              <a:ext cx="2505301" cy="923330"/>
            </a:xfrm>
            <a:prstGeom prst="rect">
              <a:avLst/>
            </a:prstGeom>
          </p:spPr>
          <p:txBody>
            <a:bodyPr wrap="square">
              <a:spAutoFit/>
            </a:bodyPr>
            <a:lstStyle/>
            <a:p>
              <a:pPr lvl="1"/>
              <a:r>
                <a:rPr lang="fr-CH" dirty="0">
                  <a:solidFill>
                    <a:srgbClr val="002060"/>
                  </a:solidFill>
                  <a:latin typeface="Arial" charset="0"/>
                  <a:ea typeface="Arial" charset="0"/>
                  <a:cs typeface="Arial" charset="0"/>
                </a:rPr>
                <a:t>94% </a:t>
              </a:r>
              <a:r>
                <a:rPr lang="fr-CH" dirty="0" err="1">
                  <a:solidFill>
                    <a:srgbClr val="002060"/>
                  </a:solidFill>
                  <a:latin typeface="Arial" charset="0"/>
                  <a:ea typeface="Arial" charset="0"/>
                  <a:cs typeface="Arial" charset="0"/>
                </a:rPr>
                <a:t>scaling</a:t>
              </a:r>
              <a:r>
                <a:rPr lang="fr-CH" dirty="0">
                  <a:solidFill>
                    <a:srgbClr val="002060"/>
                  </a:solidFill>
                  <a:latin typeface="Arial" charset="0"/>
                  <a:ea typeface="Arial" charset="0"/>
                  <a:cs typeface="Arial" charset="0"/>
                </a:rPr>
                <a:t> </a:t>
              </a:r>
              <a:r>
                <a:rPr lang="fr-CH" dirty="0" err="1">
                  <a:solidFill>
                    <a:srgbClr val="002060"/>
                  </a:solidFill>
                  <a:latin typeface="Arial" charset="0"/>
                  <a:ea typeface="Arial" charset="0"/>
                  <a:cs typeface="Arial" charset="0"/>
                </a:rPr>
                <a:t>efficiency</a:t>
              </a:r>
              <a:r>
                <a:rPr lang="fr-CH" dirty="0">
                  <a:solidFill>
                    <a:srgbClr val="002060"/>
                  </a:solidFill>
                  <a:latin typeface="Arial" charset="0"/>
                  <a:ea typeface="Arial" charset="0"/>
                  <a:cs typeface="Arial" charset="0"/>
                </a:rPr>
                <a:t> up to 128 </a:t>
              </a:r>
              <a:r>
                <a:rPr lang="fr-CH" dirty="0" err="1">
                  <a:solidFill>
                    <a:srgbClr val="002060"/>
                  </a:solidFill>
                  <a:latin typeface="Arial" charset="0"/>
                  <a:ea typeface="Arial" charset="0"/>
                  <a:cs typeface="Arial" charset="0"/>
                </a:rPr>
                <a:t>nodes</a:t>
              </a:r>
              <a:endParaRPr lang="fr-CH" dirty="0">
                <a:solidFill>
                  <a:srgbClr val="002060"/>
                </a:solidFill>
                <a:latin typeface="Arial" charset="0"/>
                <a:ea typeface="Arial" charset="0"/>
                <a:cs typeface="Arial" charset="0"/>
              </a:endParaRPr>
            </a:p>
          </p:txBody>
        </p:sp>
      </p:grpSp>
      <p:sp>
        <p:nvSpPr>
          <p:cNvPr id="9" name="Rectangle 8"/>
          <p:cNvSpPr/>
          <p:nvPr/>
        </p:nvSpPr>
        <p:spPr>
          <a:xfrm>
            <a:off x="1975320" y="2906011"/>
            <a:ext cx="3570565" cy="369332"/>
          </a:xfrm>
          <a:prstGeom prst="rect">
            <a:avLst/>
          </a:prstGeom>
        </p:spPr>
        <p:txBody>
          <a:bodyPr wrap="square">
            <a:spAutoFit/>
          </a:bodyPr>
          <a:lstStyle/>
          <a:p>
            <a:pPr lvl="1"/>
            <a:r>
              <a:rPr lang="fr-CH" dirty="0">
                <a:solidFill>
                  <a:srgbClr val="002060"/>
                </a:solidFill>
                <a:latin typeface="Arial" charset="0"/>
                <a:ea typeface="Arial" charset="0"/>
                <a:cs typeface="Arial" charset="0"/>
              </a:rPr>
              <a:t>Training Time/</a:t>
            </a:r>
            <a:r>
              <a:rPr lang="fr-CH" dirty="0" err="1">
                <a:solidFill>
                  <a:srgbClr val="002060"/>
                </a:solidFill>
                <a:latin typeface="Arial" charset="0"/>
                <a:ea typeface="Arial" charset="0"/>
                <a:cs typeface="Arial" charset="0"/>
              </a:rPr>
              <a:t>Epoch</a:t>
            </a:r>
            <a:endParaRPr lang="fr-CH"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3266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4"/>
          <p:cNvSpPr>
            <a:spLocks noGrp="1"/>
          </p:cNvSpPr>
          <p:nvPr>
            <p:ph sz="quarter" idx="13"/>
          </p:nvPr>
        </p:nvSpPr>
        <p:spPr bwMode="auto">
          <a:xfrm>
            <a:off x="479424" y="3897313"/>
            <a:ext cx="9288983" cy="1941658"/>
          </a:xfrm>
        </p:spPr>
        <p:txBody>
          <a:bodyPr wrap="square">
            <a:spAutoFit/>
          </a:bodyPr>
          <a:lstStyle/>
          <a:p>
            <a:pPr>
              <a:defRPr/>
            </a:pPr>
            <a:r>
              <a:rPr lang="en-US" dirty="0">
                <a:ea typeface="ＭＳ Ｐゴシック"/>
              </a:rPr>
              <a:t>Integration of AI and HPC:</a:t>
            </a:r>
            <a:br>
              <a:rPr lang="en-US" dirty="0">
                <a:ea typeface="ＭＳ Ｐゴシック"/>
              </a:rPr>
            </a:br>
            <a:r>
              <a:rPr lang="en-US" dirty="0">
                <a:ea typeface="ＭＳ Ｐゴシック"/>
              </a:rPr>
              <a:t>High Performance AI (HPAI)</a:t>
            </a:r>
            <a:br>
              <a:rPr lang="de-DE" sz="800" dirty="0">
                <a:solidFill>
                  <a:srgbClr val="FFFFFF"/>
                </a:solidFill>
              </a:rPr>
            </a:br>
            <a:br>
              <a:rPr lang="de-DE" sz="2000" dirty="0">
                <a:solidFill>
                  <a:srgbClr val="FFFFFF"/>
                </a:solidFill>
              </a:rPr>
            </a:br>
            <a:r>
              <a:rPr lang="de-DE" sz="2000" dirty="0">
                <a:solidFill>
                  <a:srgbClr val="FFFFFF"/>
                </a:solidFill>
              </a:rPr>
              <a:t>18.06.2019 | Dr. David </a:t>
            </a:r>
            <a:r>
              <a:rPr lang="de-DE" sz="2000" dirty="0" err="1">
                <a:solidFill>
                  <a:srgbClr val="FFFFFF"/>
                </a:solidFill>
              </a:rPr>
              <a:t>Brayford</a:t>
            </a:r>
            <a:endParaRPr lang="de-DE" sz="2000" dirty="0">
              <a:solidFill>
                <a:srgbClr val="FFFFFF"/>
              </a:solidFill>
            </a:endParaRPr>
          </a:p>
        </p:txBody>
      </p:sp>
      <p:sp>
        <p:nvSpPr>
          <p:cNvPr id="2" name="Slide Number Placeholder 1"/>
          <p:cNvSpPr>
            <a:spLocks noGrp="1"/>
          </p:cNvSpPr>
          <p:nvPr>
            <p:ph type="sldNum" sz="quarter" idx="12"/>
          </p:nvPr>
        </p:nvSpPr>
        <p:spPr/>
        <p:txBody>
          <a:bodyPr/>
          <a:lstStyle/>
          <a:p>
            <a:pPr>
              <a:defRPr/>
            </a:pPr>
            <a:fld id="{B2DB4FC9-BFE1-2046-B7CF-BF700D81BD1A}" type="slidenum">
              <a:rPr lang="uk-UA" smtClean="0"/>
              <a:t>23</a:t>
            </a:fld>
            <a:endParaRPr lang="uk-UA"/>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540500"/>
            <a:ext cx="322262" cy="153988"/>
          </a:xfrm>
        </p:spPr>
        <p:txBody>
          <a:bodyPr/>
          <a:lstStyle/>
          <a:p>
            <a:pPr>
              <a:defRPr/>
            </a:pPr>
            <a:fld id="{B2DB4FC9-BFE1-2046-B7CF-BF700D81BD1A}" type="slidenum">
              <a:rPr lang="uk-UA" smtClean="0"/>
              <a:t>24</a:t>
            </a:fld>
            <a:endParaRPr lang="uk-UA"/>
          </a:p>
        </p:txBody>
      </p:sp>
      <p:sp>
        <p:nvSpPr>
          <p:cNvPr id="4" name="Rectangle 3"/>
          <p:cNvSpPr/>
          <p:nvPr/>
        </p:nvSpPr>
        <p:spPr>
          <a:xfrm>
            <a:off x="2063552" y="2276872"/>
            <a:ext cx="8784976" cy="830997"/>
          </a:xfrm>
          <a:prstGeom prst="rect">
            <a:avLst/>
          </a:prstGeom>
        </p:spPr>
        <p:txBody>
          <a:bodyPr wrap="square">
            <a:spAutoFit/>
          </a:bodyPr>
          <a:lstStyle/>
          <a:p>
            <a:pPr algn="ctr"/>
            <a:r>
              <a:rPr lang="en-US" sz="2400" dirty="0">
                <a:solidFill>
                  <a:schemeClr val="bg1"/>
                </a:solidFill>
              </a:rPr>
              <a:t>Transition AI algorithms from the laptop to supercomputer </a:t>
            </a:r>
          </a:p>
          <a:p>
            <a:pPr algn="ctr"/>
            <a:r>
              <a:rPr lang="en-US" sz="2400" dirty="0">
                <a:solidFill>
                  <a:schemeClr val="bg1"/>
                </a:solidFill>
              </a:rPr>
              <a:t>with minimal effort</a:t>
            </a:r>
            <a:r>
              <a:rPr lang="en-US" dirty="0">
                <a:solidFill>
                  <a:schemeClr val="bg1"/>
                </a:solidFill>
              </a:rPr>
              <a:t>.</a:t>
            </a:r>
          </a:p>
        </p:txBody>
      </p:sp>
      <p:pic>
        <p:nvPicPr>
          <p:cNvPr id="5" name="Bild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20136" y="3611113"/>
            <a:ext cx="1152930" cy="1084097"/>
          </a:xfrm>
          <a:prstGeom prst="rect">
            <a:avLst/>
          </a:prstGeom>
        </p:spPr>
      </p:pic>
      <p:pic>
        <p:nvPicPr>
          <p:cNvPr id="6" name="Bild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31704" y="3889675"/>
            <a:ext cx="1225354" cy="835469"/>
          </a:xfrm>
          <a:prstGeom prst="rect">
            <a:avLst/>
          </a:prstGeom>
        </p:spPr>
      </p:pic>
      <p:cxnSp>
        <p:nvCxnSpPr>
          <p:cNvPr id="8" name="Straight Arrow Connector 7"/>
          <p:cNvCxnSpPr/>
          <p:nvPr/>
        </p:nvCxnSpPr>
        <p:spPr bwMode="auto">
          <a:xfrm>
            <a:off x="5591944" y="4153161"/>
            <a:ext cx="845876" cy="1"/>
          </a:xfrm>
          <a:prstGeom prst="straightConnector1">
            <a:avLst/>
          </a:prstGeom>
          <a:ln w="762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5215308"/>
            <a:ext cx="12192000" cy="584775"/>
          </a:xfrm>
          <a:prstGeom prst="rect">
            <a:avLst/>
          </a:prstGeom>
        </p:spPr>
        <p:txBody>
          <a:bodyPr wrap="square">
            <a:spAutoFit/>
          </a:bodyPr>
          <a:lstStyle/>
          <a:p>
            <a:pPr algn="ctr"/>
            <a:r>
              <a:rPr lang="en-US" sz="3200" dirty="0">
                <a:solidFill>
                  <a:schemeClr val="bg1"/>
                </a:solidFill>
              </a:rPr>
              <a:t>“It just works”</a:t>
            </a:r>
          </a:p>
        </p:txBody>
      </p:sp>
      <p:grpSp>
        <p:nvGrpSpPr>
          <p:cNvPr id="7" name="Group 6"/>
          <p:cNvGrpSpPr/>
          <p:nvPr/>
        </p:nvGrpSpPr>
        <p:grpSpPr>
          <a:xfrm>
            <a:off x="47328" y="1196752"/>
            <a:ext cx="10474456" cy="646331"/>
            <a:chOff x="47328" y="1188041"/>
            <a:chExt cx="10474456" cy="646331"/>
          </a:xfrm>
        </p:grpSpPr>
        <p:sp>
          <p:nvSpPr>
            <p:cNvPr id="11" name="Title 1"/>
            <p:cNvSpPr txBox="1">
              <a:spLocks/>
            </p:cNvSpPr>
            <p:nvPr/>
          </p:nvSpPr>
          <p:spPr bwMode="auto">
            <a:xfrm>
              <a:off x="47328" y="1329618"/>
              <a:ext cx="10474456" cy="443198"/>
            </a:xfrm>
            <a:prstGeom prst="rect">
              <a:avLst/>
            </a:prstGeom>
          </p:spPr>
          <p:txBody>
            <a:bodyPr vert="horz" wrap="square" lIns="0" tIns="0" rIns="0" bIns="0" rtlCol="0" anchor="t">
              <a:spAutoFit/>
            </a:bodyPr>
            <a:lstStyle>
              <a:lvl1pPr algn="l" defTabSz="914400">
                <a:lnSpc>
                  <a:spcPct val="90000"/>
                </a:lnSpc>
                <a:spcBef>
                  <a:spcPts val="0"/>
                </a:spcBef>
                <a:buNone/>
                <a:defRPr sz="2600">
                  <a:solidFill>
                    <a:schemeClr val="bg1"/>
                  </a:solidFill>
                  <a:latin typeface="Arial"/>
                  <a:ea typeface="Arial"/>
                  <a:cs typeface="Arial"/>
                </a:defRPr>
              </a:lvl1pPr>
            </a:lstStyle>
            <a:p>
              <a:pPr algn="ctr"/>
              <a:r>
                <a:rPr lang="en-US" sz="3200"/>
                <a:t>High Performance AI (HPAI) in a</a:t>
              </a:r>
              <a:endParaRPr lang="en-US" sz="3200" dirty="0"/>
            </a:p>
          </p:txBody>
        </p:sp>
        <p:sp>
          <p:nvSpPr>
            <p:cNvPr id="12" name="Rectangle 11"/>
            <p:cNvSpPr/>
            <p:nvPr/>
          </p:nvSpPr>
          <p:spPr>
            <a:xfrm>
              <a:off x="8256240" y="1188041"/>
              <a:ext cx="2185214" cy="646331"/>
            </a:xfrm>
            <a:prstGeom prst="rect">
              <a:avLst/>
            </a:prstGeom>
          </p:spPr>
          <p:txBody>
            <a:bodyPr wrap="none">
              <a:spAutoFit/>
            </a:bodyPr>
            <a:lstStyle/>
            <a:p>
              <a:r>
                <a:rPr lang="en-US" sz="3600" dirty="0">
                  <a:solidFill>
                    <a:schemeClr val="accent6"/>
                  </a:solidFill>
                </a:rPr>
                <a:t>Container</a:t>
              </a:r>
            </a:p>
          </p:txBody>
        </p:sp>
      </p:grpSp>
    </p:spTree>
    <p:extLst>
      <p:ext uri="{BB962C8B-B14F-4D97-AF65-F5344CB8AC3E}">
        <p14:creationId xmlns:p14="http://schemas.microsoft.com/office/powerpoint/2010/main" val="1155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2DB4FC9-BFE1-2046-B7CF-BF700D81BD1A}" type="slidenum">
              <a:rPr lang="uk-UA" smtClean="0"/>
              <a:t>25</a:t>
            </a:fld>
            <a:endParaRPr lang="uk-UA"/>
          </a:p>
        </p:txBody>
      </p:sp>
      <p:sp>
        <p:nvSpPr>
          <p:cNvPr id="3" name="Footer Placeholder 2"/>
          <p:cNvSpPr>
            <a:spLocks noGrp="1"/>
          </p:cNvSpPr>
          <p:nvPr>
            <p:ph type="ftr" sz="quarter" idx="3"/>
          </p:nvPr>
        </p:nvSpPr>
        <p:spPr>
          <a:xfrm>
            <a:off x="479425" y="6541108"/>
            <a:ext cx="2377254" cy="153888"/>
          </a:xfrm>
        </p:spPr>
        <p:txBody>
          <a:bodyPr/>
          <a:lstStyle/>
          <a:p>
            <a:pPr>
              <a:defRPr/>
            </a:pPr>
            <a:r>
              <a:rPr lang="de-DE" dirty="0"/>
              <a:t>ISC </a:t>
            </a:r>
            <a:r>
              <a:rPr lang="de-DE" dirty="0" err="1"/>
              <a:t>BoF</a:t>
            </a:r>
            <a:r>
              <a:rPr lang="de-DE" dirty="0"/>
              <a:t> Dr. David Brayford | 18.06.2019 </a:t>
            </a:r>
          </a:p>
        </p:txBody>
      </p:sp>
      <p:sp>
        <p:nvSpPr>
          <p:cNvPr id="19" name="Title 18"/>
          <p:cNvSpPr>
            <a:spLocks noGrp="1"/>
          </p:cNvSpPr>
          <p:nvPr>
            <p:ph type="title"/>
          </p:nvPr>
        </p:nvSpPr>
        <p:spPr>
          <a:xfrm>
            <a:off x="479425" y="446410"/>
            <a:ext cx="10474456" cy="360099"/>
          </a:xfrm>
        </p:spPr>
        <p:txBody>
          <a:bodyPr/>
          <a:lstStyle/>
          <a:p>
            <a:r>
              <a:rPr lang="en-US" sz="4000" dirty="0"/>
              <a:t>HPAI = </a:t>
            </a:r>
          </a:p>
        </p:txBody>
      </p:sp>
      <p:grpSp>
        <p:nvGrpSpPr>
          <p:cNvPr id="15" name="Group 14"/>
          <p:cNvGrpSpPr/>
          <p:nvPr/>
        </p:nvGrpSpPr>
        <p:grpSpPr>
          <a:xfrm>
            <a:off x="-188252" y="1268761"/>
            <a:ext cx="5841952" cy="5080022"/>
            <a:chOff x="-725463" y="1268759"/>
            <a:chExt cx="5841952" cy="5080022"/>
          </a:xfrm>
        </p:grpSpPr>
        <p:sp>
          <p:nvSpPr>
            <p:cNvPr id="6" name="Triangle 5"/>
            <p:cNvSpPr/>
            <p:nvPr/>
          </p:nvSpPr>
          <p:spPr bwMode="auto">
            <a:xfrm rot="10800000">
              <a:off x="-725463" y="1268759"/>
              <a:ext cx="5841952" cy="5080022"/>
            </a:xfrm>
            <a:prstGeom prst="triangle">
              <a:avLst/>
            </a:prstGeom>
            <a:gradFill>
              <a:gsLst>
                <a:gs pos="0">
                  <a:schemeClr val="accent1">
                    <a:lumMod val="60000"/>
                    <a:lumOff val="40000"/>
                  </a:schemeClr>
                </a:gs>
                <a:gs pos="49000">
                  <a:schemeClr val="accent2">
                    <a:lumMod val="20000"/>
                    <a:lumOff val="8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bwMode="auto">
            <a:xfrm>
              <a:off x="1094293" y="1348311"/>
              <a:ext cx="1882952" cy="707886"/>
            </a:xfrm>
            <a:prstGeom prst="rect">
              <a:avLst/>
            </a:prstGeom>
            <a:noFill/>
          </p:spPr>
          <p:txBody>
            <a:bodyPr wrap="square" rtlCol="0">
              <a:spAutoFit/>
            </a:bodyPr>
            <a:lstStyle/>
            <a:p>
              <a:r>
                <a:rPr lang="en-US" sz="4000" b="1" dirty="0">
                  <a:solidFill>
                    <a:srgbClr val="003C71"/>
                  </a:solidFill>
                </a:rPr>
                <a:t>M&amp;S</a:t>
              </a:r>
            </a:p>
          </p:txBody>
        </p:sp>
        <p:sp>
          <p:nvSpPr>
            <p:cNvPr id="10" name="Rectangle 9"/>
            <p:cNvSpPr/>
            <p:nvPr/>
          </p:nvSpPr>
          <p:spPr>
            <a:xfrm>
              <a:off x="1108734" y="2158467"/>
              <a:ext cx="3190947" cy="2308324"/>
            </a:xfrm>
            <a:prstGeom prst="rect">
              <a:avLst/>
            </a:prstGeom>
          </p:spPr>
          <p:txBody>
            <a:bodyPr wrap="square">
              <a:spAutoFit/>
            </a:bodyPr>
            <a:lstStyle/>
            <a:p>
              <a:pPr marL="207769" indent="-207769" defTabSz="554052">
                <a:buFont typeface="Arial" panose="020B0604020202020204" pitchFamily="34" charset="0"/>
                <a:buChar char="•"/>
              </a:pPr>
              <a:r>
                <a:rPr lang="en-US" dirty="0">
                  <a:solidFill>
                    <a:srgbClr val="003C71"/>
                  </a:solidFill>
                </a:rPr>
                <a:t>Equation based on model</a:t>
              </a:r>
            </a:p>
            <a:p>
              <a:pPr marL="207769" indent="-207769" defTabSz="554052">
                <a:buFont typeface="Arial" panose="020B0604020202020204" pitchFamily="34" charset="0"/>
                <a:buChar char="•"/>
              </a:pPr>
              <a:r>
                <a:rPr lang="en-US" dirty="0">
                  <a:solidFill>
                    <a:srgbClr val="003C71"/>
                  </a:solidFill>
                </a:rPr>
                <a:t>Computing driven</a:t>
              </a:r>
            </a:p>
            <a:p>
              <a:pPr marL="207769" indent="-207769" defTabSz="554052">
                <a:buFont typeface="Arial" panose="020B0604020202020204" pitchFamily="34" charset="0"/>
                <a:buChar char="•"/>
              </a:pPr>
              <a:r>
                <a:rPr lang="en-US" dirty="0">
                  <a:solidFill>
                    <a:srgbClr val="003C71"/>
                  </a:solidFill>
                </a:rPr>
                <a:t>Numerically intensive</a:t>
              </a:r>
            </a:p>
            <a:p>
              <a:pPr marL="207769" indent="-207769" defTabSz="554052">
                <a:buFont typeface="Arial" panose="020B0604020202020204" pitchFamily="34" charset="0"/>
                <a:buChar char="•"/>
              </a:pPr>
              <a:r>
                <a:rPr lang="en-US" dirty="0">
                  <a:solidFill>
                    <a:srgbClr val="003C71"/>
                  </a:solidFill>
                </a:rPr>
                <a:t>Creates simulations</a:t>
              </a:r>
            </a:p>
            <a:p>
              <a:pPr marL="207769" indent="-207769" defTabSz="554052">
                <a:buFont typeface="Arial" panose="020B0604020202020204" pitchFamily="34" charset="0"/>
                <a:buChar char="•"/>
              </a:pPr>
              <a:r>
                <a:rPr lang="en-US" dirty="0">
                  <a:solidFill>
                    <a:srgbClr val="003C71"/>
                  </a:solidFill>
                </a:rPr>
                <a:t>Monte Carlo</a:t>
              </a:r>
            </a:p>
            <a:p>
              <a:pPr marL="207769" indent="-207769" defTabSz="554052">
                <a:buFont typeface="Arial" panose="020B0604020202020204" pitchFamily="34" charset="0"/>
                <a:buChar char="•"/>
              </a:pPr>
              <a:r>
                <a:rPr lang="en-US" dirty="0">
                  <a:solidFill>
                    <a:srgbClr val="003C71"/>
                  </a:solidFill>
                </a:rPr>
                <a:t>Larger problems</a:t>
              </a:r>
            </a:p>
            <a:p>
              <a:pPr marL="207769" indent="-207769" defTabSz="554052">
                <a:buFont typeface="Arial" panose="020B0604020202020204" pitchFamily="34" charset="0"/>
                <a:buChar char="•"/>
              </a:pPr>
              <a:r>
                <a:rPr lang="en-US" dirty="0">
                  <a:solidFill>
                    <a:srgbClr val="003C71"/>
                  </a:solidFill>
                </a:rPr>
                <a:t>Iterative methods</a:t>
              </a:r>
            </a:p>
            <a:p>
              <a:pPr marL="207769" indent="-207769" defTabSz="554052">
                <a:buFont typeface="Arial" panose="020B0604020202020204" pitchFamily="34" charset="0"/>
                <a:buChar char="•"/>
              </a:pPr>
              <a:r>
                <a:rPr lang="en-US" dirty="0">
                  <a:solidFill>
                    <a:srgbClr val="003C71"/>
                  </a:solidFill>
                </a:rPr>
                <a:t>PDE</a:t>
              </a:r>
            </a:p>
          </p:txBody>
        </p:sp>
      </p:grpSp>
      <p:grpSp>
        <p:nvGrpSpPr>
          <p:cNvPr id="16" name="Group 15"/>
          <p:cNvGrpSpPr/>
          <p:nvPr/>
        </p:nvGrpSpPr>
        <p:grpSpPr>
          <a:xfrm>
            <a:off x="6436484" y="1268760"/>
            <a:ext cx="5996220" cy="5112567"/>
            <a:chOff x="6364474" y="1268758"/>
            <a:chExt cx="5996220" cy="5112567"/>
          </a:xfrm>
        </p:grpSpPr>
        <p:sp>
          <p:nvSpPr>
            <p:cNvPr id="5" name="Triangle 4"/>
            <p:cNvSpPr/>
            <p:nvPr/>
          </p:nvSpPr>
          <p:spPr bwMode="auto">
            <a:xfrm rot="10800000">
              <a:off x="6364474" y="1268758"/>
              <a:ext cx="5996220" cy="5112567"/>
            </a:xfrm>
            <a:prstGeom prst="triangle">
              <a:avLst/>
            </a:prstGeom>
            <a:gradFill>
              <a:gsLst>
                <a:gs pos="0">
                  <a:schemeClr val="accent1">
                    <a:lumMod val="60000"/>
                    <a:lumOff val="40000"/>
                  </a:schemeClr>
                </a:gs>
                <a:gs pos="49000">
                  <a:schemeClr val="accent2">
                    <a:lumMod val="20000"/>
                    <a:lumOff val="8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bwMode="auto">
            <a:xfrm>
              <a:off x="8389979" y="1320340"/>
              <a:ext cx="2458547" cy="984885"/>
            </a:xfrm>
            <a:prstGeom prst="rect">
              <a:avLst/>
            </a:prstGeom>
            <a:noFill/>
          </p:spPr>
          <p:txBody>
            <a:bodyPr wrap="square" rtlCol="0">
              <a:spAutoFit/>
            </a:bodyPr>
            <a:lstStyle/>
            <a:p>
              <a:r>
                <a:rPr lang="en-US" sz="4000" b="1" dirty="0">
                  <a:solidFill>
                    <a:srgbClr val="003C71"/>
                  </a:solidFill>
                </a:rPr>
                <a:t>Analytics</a:t>
              </a:r>
              <a:r>
                <a:rPr lang="en-US" b="1" dirty="0">
                  <a:solidFill>
                    <a:srgbClr val="003C71"/>
                  </a:solidFill>
                </a:rPr>
                <a:t> </a:t>
              </a:r>
            </a:p>
            <a:p>
              <a:endParaRPr lang="en-US" dirty="0"/>
            </a:p>
          </p:txBody>
        </p:sp>
        <p:sp>
          <p:nvSpPr>
            <p:cNvPr id="11" name="Rectangle 10"/>
            <p:cNvSpPr/>
            <p:nvPr/>
          </p:nvSpPr>
          <p:spPr>
            <a:xfrm>
              <a:off x="8401060" y="2033841"/>
              <a:ext cx="2684847" cy="2862322"/>
            </a:xfrm>
            <a:prstGeom prst="rect">
              <a:avLst/>
            </a:prstGeom>
          </p:spPr>
          <p:txBody>
            <a:bodyPr wrap="square">
              <a:spAutoFit/>
            </a:bodyPr>
            <a:lstStyle/>
            <a:p>
              <a:pPr marL="207769" indent="-207769" defTabSz="554052">
                <a:buFont typeface="Arial" panose="020B0604020202020204" pitchFamily="34" charset="0"/>
                <a:buChar char="•"/>
              </a:pPr>
              <a:r>
                <a:rPr lang="en-US" dirty="0">
                  <a:solidFill>
                    <a:srgbClr val="003C71"/>
                  </a:solidFill>
                </a:rPr>
                <a:t>Finds patterns </a:t>
              </a:r>
            </a:p>
            <a:p>
              <a:pPr marL="207769" indent="-207769" defTabSz="554052">
                <a:buFont typeface="Arial" panose="020B0604020202020204" pitchFamily="34" charset="0"/>
                <a:buChar char="•"/>
              </a:pPr>
              <a:r>
                <a:rPr lang="en-US" dirty="0">
                  <a:solidFill>
                    <a:srgbClr val="003C71"/>
                  </a:solidFill>
                </a:rPr>
                <a:t>Correlations in data</a:t>
              </a:r>
            </a:p>
            <a:p>
              <a:pPr marL="207769" indent="-207769" defTabSz="554052">
                <a:buFont typeface="Arial" panose="020B0604020202020204" pitchFamily="34" charset="0"/>
                <a:buChar char="•"/>
              </a:pPr>
              <a:r>
                <a:rPr lang="en-US" dirty="0">
                  <a:solidFill>
                    <a:srgbClr val="003C71"/>
                  </a:solidFill>
                </a:rPr>
                <a:t>Logic driven</a:t>
              </a:r>
            </a:p>
            <a:p>
              <a:pPr marL="207769" indent="-207769" defTabSz="554052">
                <a:buFont typeface="Arial" panose="020B0604020202020204" pitchFamily="34" charset="0"/>
                <a:buChar char="•"/>
              </a:pPr>
              <a:r>
                <a:rPr lang="en-US" dirty="0">
                  <a:solidFill>
                    <a:srgbClr val="003C71"/>
                  </a:solidFill>
                </a:rPr>
                <a:t>Creates inferences</a:t>
              </a:r>
            </a:p>
            <a:p>
              <a:pPr marL="207769" indent="-207769" defTabSz="554052">
                <a:buFont typeface="Arial" panose="020B0604020202020204" pitchFamily="34" charset="0"/>
                <a:buChar char="•"/>
              </a:pPr>
              <a:r>
                <a:rPr lang="en-US" dirty="0">
                  <a:solidFill>
                    <a:srgbClr val="003C71"/>
                  </a:solidFill>
                </a:rPr>
                <a:t>Knowledge discovery</a:t>
              </a:r>
            </a:p>
            <a:p>
              <a:pPr marL="207769" indent="-207769" defTabSz="554052">
                <a:buFont typeface="Arial" panose="020B0604020202020204" pitchFamily="34" charset="0"/>
                <a:buChar char="•"/>
              </a:pPr>
              <a:r>
                <a:rPr lang="en-US" dirty="0">
                  <a:solidFill>
                    <a:srgbClr val="003C71"/>
                  </a:solidFill>
                </a:rPr>
                <a:t>Graphs</a:t>
              </a:r>
            </a:p>
            <a:p>
              <a:pPr marL="207769" indent="-207769" defTabSz="554052">
                <a:buFont typeface="Arial" panose="020B0604020202020204" pitchFamily="34" charset="0"/>
                <a:buChar char="•"/>
              </a:pPr>
              <a:r>
                <a:rPr lang="en-US" dirty="0">
                  <a:solidFill>
                    <a:srgbClr val="003C71"/>
                  </a:solidFill>
                </a:rPr>
                <a:t>Data-driven science</a:t>
              </a:r>
            </a:p>
            <a:p>
              <a:pPr marL="207769" indent="-207769" defTabSz="554052">
                <a:buFont typeface="Arial" panose="020B0604020202020204" pitchFamily="34" charset="0"/>
                <a:buChar char="•"/>
              </a:pPr>
              <a:r>
                <a:rPr lang="en-US" dirty="0">
                  <a:solidFill>
                    <a:srgbClr val="003C71"/>
                  </a:solidFill>
                </a:rPr>
                <a:t>Predictions</a:t>
              </a:r>
            </a:p>
            <a:p>
              <a:pPr marL="207769" indent="-207769" defTabSz="554052">
                <a:buFont typeface="Arial" panose="020B0604020202020204" pitchFamily="34" charset="0"/>
                <a:buChar char="•"/>
              </a:pPr>
              <a:r>
                <a:rPr lang="en-US" dirty="0">
                  <a:solidFill>
                    <a:srgbClr val="003C71"/>
                  </a:solidFill>
                </a:rPr>
                <a:t>CNN</a:t>
              </a:r>
            </a:p>
            <a:p>
              <a:pPr marL="207769" indent="-207769" defTabSz="554052">
                <a:buFont typeface="Arial" panose="020B0604020202020204" pitchFamily="34" charset="0"/>
                <a:buChar char="•"/>
              </a:pPr>
              <a:r>
                <a:rPr lang="en-US" dirty="0">
                  <a:solidFill>
                    <a:srgbClr val="003C71"/>
                  </a:solidFill>
                </a:rPr>
                <a:t>RNN</a:t>
              </a:r>
            </a:p>
          </p:txBody>
        </p:sp>
      </p:grpSp>
      <p:grpSp>
        <p:nvGrpSpPr>
          <p:cNvPr id="17" name="Group 16"/>
          <p:cNvGrpSpPr/>
          <p:nvPr/>
        </p:nvGrpSpPr>
        <p:grpSpPr>
          <a:xfrm>
            <a:off x="2680013" y="548680"/>
            <a:ext cx="6765872" cy="5832648"/>
            <a:chOff x="2195513" y="548678"/>
            <a:chExt cx="6765872" cy="5832648"/>
          </a:xfrm>
        </p:grpSpPr>
        <p:sp>
          <p:nvSpPr>
            <p:cNvPr id="4" name="Triangle 3"/>
            <p:cNvSpPr/>
            <p:nvPr/>
          </p:nvSpPr>
          <p:spPr bwMode="auto">
            <a:xfrm>
              <a:off x="2195513" y="548678"/>
              <a:ext cx="6765872" cy="5832648"/>
            </a:xfrm>
            <a:prstGeom prst="triangle">
              <a:avLst/>
            </a:prstGeom>
            <a:gradFill>
              <a:gsLst>
                <a:gs pos="0">
                  <a:srgbClr val="137DFF">
                    <a:alpha val="80000"/>
                  </a:srgbClr>
                </a:gs>
                <a:gs pos="50000">
                  <a:srgbClr val="003980">
                    <a:alpha val="69804"/>
                  </a:srgbClr>
                </a:gs>
                <a:gs pos="100000">
                  <a:srgbClr val="00234E">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7769" indent="-207769" defTabSz="554052">
                <a:buFont typeface="Arial" panose="020B0604020202020204" pitchFamily="34" charset="0"/>
                <a:buChar char="•"/>
              </a:pPr>
              <a:endParaRPr lang="en-US" dirty="0">
                <a:solidFill>
                  <a:srgbClr val="003C71"/>
                </a:solidFill>
              </a:endParaRPr>
            </a:p>
          </p:txBody>
        </p:sp>
        <p:sp>
          <p:nvSpPr>
            <p:cNvPr id="9" name="TextBox 8"/>
            <p:cNvSpPr txBox="1"/>
            <p:nvPr/>
          </p:nvSpPr>
          <p:spPr bwMode="auto">
            <a:xfrm>
              <a:off x="4880072" y="1144483"/>
              <a:ext cx="1396753" cy="1200329"/>
            </a:xfrm>
            <a:prstGeom prst="rect">
              <a:avLst/>
            </a:prstGeom>
            <a:noFill/>
          </p:spPr>
          <p:txBody>
            <a:bodyPr wrap="square" rtlCol="0">
              <a:spAutoFit/>
            </a:bodyPr>
            <a:lstStyle/>
            <a:p>
              <a:pPr algn="ctr"/>
              <a:r>
                <a:rPr lang="en-US" sz="7200">
                  <a:solidFill>
                    <a:schemeClr val="bg1"/>
                  </a:solidFill>
                </a:rPr>
                <a:t>+</a:t>
              </a:r>
              <a:endParaRPr lang="en-US" sz="7200" dirty="0">
                <a:solidFill>
                  <a:schemeClr val="bg1"/>
                </a:solidFill>
              </a:endParaRPr>
            </a:p>
          </p:txBody>
        </p:sp>
        <p:sp>
          <p:nvSpPr>
            <p:cNvPr id="14" name="Rectangle 13"/>
            <p:cNvSpPr/>
            <p:nvPr/>
          </p:nvSpPr>
          <p:spPr>
            <a:xfrm>
              <a:off x="4504269" y="2831447"/>
              <a:ext cx="2543944" cy="3477875"/>
            </a:xfrm>
            <a:prstGeom prst="rect">
              <a:avLst/>
            </a:prstGeom>
          </p:spPr>
          <p:txBody>
            <a:bodyPr wrap="square">
              <a:spAutoFit/>
            </a:bodyPr>
            <a:lstStyle/>
            <a:p>
              <a:pPr marL="207769" indent="-207769" defTabSz="554052">
                <a:buFont typeface="Arial" panose="020B0604020202020204" pitchFamily="34" charset="0"/>
                <a:buChar char="•"/>
              </a:pPr>
              <a:r>
                <a:rPr lang="en-US" sz="2000" dirty="0">
                  <a:solidFill>
                    <a:schemeClr val="bg1"/>
                  </a:solidFill>
                </a:rPr>
                <a:t>Linear algebra</a:t>
              </a:r>
            </a:p>
            <a:p>
              <a:pPr marL="207769" indent="-207769" defTabSz="554052">
                <a:buFont typeface="Arial" panose="020B0604020202020204" pitchFamily="34" charset="0"/>
                <a:buChar char="•"/>
              </a:pPr>
              <a:r>
                <a:rPr lang="en-US" sz="2000" dirty="0">
                  <a:solidFill>
                    <a:schemeClr val="bg1"/>
                  </a:solidFill>
                </a:rPr>
                <a:t>Matrix operations</a:t>
              </a:r>
            </a:p>
            <a:p>
              <a:pPr marL="207769" indent="-207769" defTabSz="554052">
                <a:buFont typeface="Arial" panose="020B0604020202020204" pitchFamily="34" charset="0"/>
                <a:buChar char="•"/>
              </a:pPr>
              <a:r>
                <a:rPr lang="en-US" sz="2000" dirty="0">
                  <a:solidFill>
                    <a:schemeClr val="bg1"/>
                  </a:solidFill>
                </a:rPr>
                <a:t>Iterative methods</a:t>
              </a:r>
            </a:p>
            <a:p>
              <a:pPr marL="207769" indent="-207769" defTabSz="554052">
                <a:buFont typeface="Arial" panose="020B0604020202020204" pitchFamily="34" charset="0"/>
                <a:buChar char="•"/>
              </a:pPr>
              <a:r>
                <a:rPr lang="en-US" sz="2000" dirty="0">
                  <a:solidFill>
                    <a:schemeClr val="bg1"/>
                  </a:solidFill>
                </a:rPr>
                <a:t>Compute intensive</a:t>
              </a:r>
            </a:p>
            <a:p>
              <a:pPr marL="207769" indent="-207769" defTabSz="554052">
                <a:buFont typeface="Arial" panose="020B0604020202020204" pitchFamily="34" charset="0"/>
                <a:buChar char="•"/>
              </a:pPr>
              <a:r>
                <a:rPr lang="en-US" sz="2000" dirty="0">
                  <a:solidFill>
                    <a:schemeClr val="bg1"/>
                  </a:solidFill>
                </a:rPr>
                <a:t>Data transfer</a:t>
              </a:r>
            </a:p>
            <a:p>
              <a:pPr marL="207769" indent="-207769" defTabSz="554052">
                <a:buFont typeface="Arial" panose="020B0604020202020204" pitchFamily="34" charset="0"/>
                <a:buChar char="•"/>
              </a:pPr>
              <a:r>
                <a:rPr lang="en-US" sz="2000" dirty="0">
                  <a:solidFill>
                    <a:schemeClr val="bg1"/>
                  </a:solidFill>
                </a:rPr>
                <a:t>Predictive</a:t>
              </a:r>
            </a:p>
            <a:p>
              <a:pPr marL="207769" indent="-207769" defTabSz="554052">
                <a:buFont typeface="Arial" panose="020B0604020202020204" pitchFamily="34" charset="0"/>
                <a:buChar char="•"/>
              </a:pPr>
              <a:r>
                <a:rPr lang="en-US" sz="2000" dirty="0">
                  <a:solidFill>
                    <a:schemeClr val="bg1"/>
                  </a:solidFill>
                </a:rPr>
                <a:t>Probabilities</a:t>
              </a:r>
            </a:p>
            <a:p>
              <a:pPr marL="207769" indent="-207769" defTabSz="554052">
                <a:buFont typeface="Arial" panose="020B0604020202020204" pitchFamily="34" charset="0"/>
                <a:buChar char="•"/>
              </a:pPr>
              <a:r>
                <a:rPr lang="en-US" sz="2000" dirty="0">
                  <a:solidFill>
                    <a:schemeClr val="bg1"/>
                  </a:solidFill>
                </a:rPr>
                <a:t>Stencil codes</a:t>
              </a:r>
            </a:p>
            <a:p>
              <a:pPr marL="207769" indent="-207769" defTabSz="554052">
                <a:buFont typeface="Arial" panose="020B0604020202020204" pitchFamily="34" charset="0"/>
                <a:buChar char="•"/>
              </a:pPr>
              <a:r>
                <a:rPr lang="en-US" sz="2000" dirty="0">
                  <a:solidFill>
                    <a:schemeClr val="bg1"/>
                  </a:solidFill>
                </a:rPr>
                <a:t>Calculus</a:t>
              </a:r>
            </a:p>
            <a:p>
              <a:pPr marL="207769" indent="-207769" defTabSz="554052">
                <a:buFont typeface="Arial" panose="020B0604020202020204" pitchFamily="34" charset="0"/>
                <a:buChar char="•"/>
              </a:pPr>
              <a:r>
                <a:rPr lang="en-US" sz="2000" dirty="0">
                  <a:solidFill>
                    <a:schemeClr val="bg1"/>
                  </a:solidFill>
                </a:rPr>
                <a:t>Pattern recognition</a:t>
              </a:r>
            </a:p>
            <a:p>
              <a:pPr marL="207769" indent="-207769" defTabSz="554052">
                <a:buFont typeface="Arial" panose="020B0604020202020204" pitchFamily="34" charset="0"/>
                <a:buChar char="•"/>
              </a:pPr>
              <a:r>
                <a:rPr lang="en-US" sz="2000" dirty="0">
                  <a:solidFill>
                    <a:schemeClr val="bg1"/>
                  </a:solidFill>
                </a:rPr>
                <a:t>Graphs</a:t>
              </a:r>
            </a:p>
          </p:txBody>
        </p:sp>
      </p:grpSp>
    </p:spTree>
    <p:extLst>
      <p:ext uri="{BB962C8B-B14F-4D97-AF65-F5344CB8AC3E}">
        <p14:creationId xmlns:p14="http://schemas.microsoft.com/office/powerpoint/2010/main" val="20493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2"/>
          <p:cNvSpPr>
            <a:spLocks noGrp="1"/>
          </p:cNvSpPr>
          <p:nvPr>
            <p:ph sz="half" idx="1"/>
          </p:nvPr>
        </p:nvSpPr>
        <p:spPr>
          <a:xfrm>
            <a:off x="1703512" y="1435879"/>
            <a:ext cx="9250238" cy="4751999"/>
          </a:xfrm>
        </p:spPr>
        <p:txBody>
          <a:bodyPr>
            <a:normAutofit/>
          </a:bodyPr>
          <a:lstStyle/>
          <a:p>
            <a:pPr marL="0" indent="0">
              <a:lnSpc>
                <a:spcPct val="150000"/>
              </a:lnSpc>
              <a:buNone/>
            </a:pPr>
            <a:r>
              <a:rPr lang="en-US" sz="2000" dirty="0">
                <a:latin typeface="+mn-lt"/>
                <a:cs typeface="Times New Roman" panose="02020603050405020304" pitchFamily="18" charset="0"/>
              </a:rPr>
              <a:t>Compute intensive hardware</a:t>
            </a:r>
            <a:endParaRPr lang="en-US" sz="2000" dirty="0">
              <a:latin typeface="+mn-lt"/>
            </a:endParaRPr>
          </a:p>
          <a:p>
            <a:pPr marL="0" indent="0">
              <a:lnSpc>
                <a:spcPct val="150000"/>
              </a:lnSpc>
              <a:buNone/>
            </a:pPr>
            <a:r>
              <a:rPr lang="en-US" sz="2000" dirty="0">
                <a:latin typeface="+mn-lt"/>
                <a:ea typeface="ＭＳ Ｐゴシック"/>
                <a:cs typeface="Times New Roman"/>
              </a:rPr>
              <a:t>Optimized AI frameworks (</a:t>
            </a:r>
            <a:r>
              <a:rPr lang="en-US" sz="2000" dirty="0" err="1">
                <a:latin typeface="+mn-lt"/>
                <a:ea typeface="ＭＳ Ｐゴシック"/>
                <a:cs typeface="Times New Roman"/>
              </a:rPr>
              <a:t>TensorFlow</a:t>
            </a:r>
            <a:r>
              <a:rPr lang="en-US" sz="2000" dirty="0">
                <a:latin typeface="+mn-lt"/>
                <a:ea typeface="ＭＳ Ｐゴシック"/>
                <a:cs typeface="Times New Roman"/>
              </a:rPr>
              <a:t>, </a:t>
            </a:r>
            <a:r>
              <a:rPr lang="en-US" sz="2000" dirty="0" err="1">
                <a:latin typeface="+mn-lt"/>
                <a:ea typeface="ＭＳ Ｐゴシック"/>
                <a:cs typeface="Times New Roman"/>
              </a:rPr>
              <a:t>Caffe</a:t>
            </a:r>
            <a:r>
              <a:rPr lang="en-US" sz="2000" dirty="0">
                <a:latin typeface="+mn-lt"/>
                <a:ea typeface="ＭＳ Ｐゴシック"/>
                <a:cs typeface="Times New Roman"/>
              </a:rPr>
              <a:t>)</a:t>
            </a:r>
          </a:p>
          <a:p>
            <a:pPr marL="0" indent="0">
              <a:lnSpc>
                <a:spcPct val="150000"/>
              </a:lnSpc>
              <a:buNone/>
            </a:pPr>
            <a:r>
              <a:rPr lang="en-US" sz="2000" dirty="0">
                <a:latin typeface="+mn-lt"/>
                <a:cs typeface="Times New Roman" panose="02020603050405020304" pitchFamily="18" charset="0"/>
              </a:rPr>
              <a:t>Optimized software (numerical libraries, Python)</a:t>
            </a:r>
          </a:p>
          <a:p>
            <a:pPr marL="0" indent="0">
              <a:lnSpc>
                <a:spcPct val="150000"/>
              </a:lnSpc>
              <a:buNone/>
            </a:pPr>
            <a:r>
              <a:rPr lang="en-US" sz="2000" dirty="0">
                <a:latin typeface="+mn-lt"/>
                <a:cs typeface="Times New Roman" panose="02020603050405020304" pitchFamily="18" charset="0"/>
              </a:rPr>
              <a:t>HPC specific software (distributed computing, workload manager)</a:t>
            </a:r>
          </a:p>
          <a:p>
            <a:pPr marL="0" indent="0">
              <a:lnSpc>
                <a:spcPct val="150000"/>
              </a:lnSpc>
              <a:buNone/>
            </a:pPr>
            <a:r>
              <a:rPr lang="en-US" sz="2000" dirty="0">
                <a:latin typeface="+mn-lt"/>
                <a:cs typeface="Times New Roman" panose="02020603050405020304" pitchFamily="18" charset="0"/>
              </a:rPr>
              <a:t>Method of deploying the AI software in a simple, straightforward and flexible way</a:t>
            </a:r>
          </a:p>
        </p:txBody>
      </p:sp>
      <p:sp>
        <p:nvSpPr>
          <p:cNvPr id="2" name="Slide Number Placeholder 1"/>
          <p:cNvSpPr>
            <a:spLocks noGrp="1"/>
          </p:cNvSpPr>
          <p:nvPr>
            <p:ph type="sldNum" sz="quarter" idx="12"/>
          </p:nvPr>
        </p:nvSpPr>
        <p:spPr/>
        <p:txBody>
          <a:bodyPr/>
          <a:lstStyle/>
          <a:p>
            <a:fld id="{FC51FD00-A5E7-2740-B1FF-C42AFF1C9198}" type="slidenum">
              <a:rPr lang="de-DE" smtClean="0"/>
              <a:pPr/>
              <a:t>26</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de-DE" dirty="0" err="1">
                <a:ea typeface="ＭＳ Ｐゴシック"/>
              </a:rPr>
              <a:t>Requirements</a:t>
            </a:r>
            <a:r>
              <a:rPr lang="de-DE" dirty="0">
                <a:ea typeface="ＭＳ Ｐゴシック"/>
              </a:rPr>
              <a:t> </a:t>
            </a:r>
            <a:r>
              <a:rPr lang="de-DE" dirty="0" err="1">
                <a:ea typeface="ＭＳ Ｐゴシック"/>
              </a:rPr>
              <a:t>for</a:t>
            </a:r>
            <a:r>
              <a:rPr lang="de-DE" dirty="0">
                <a:ea typeface="ＭＳ Ｐゴシック"/>
              </a:rPr>
              <a:t> AI on HPC</a:t>
            </a:r>
            <a:endParaRPr lang="de-DE" dirty="0"/>
          </a:p>
        </p:txBody>
      </p:sp>
      <p:sp>
        <p:nvSpPr>
          <p:cNvPr id="7" name="Text Placeholder 6"/>
          <p:cNvSpPr>
            <a:spLocks noGrp="1"/>
          </p:cNvSpPr>
          <p:nvPr>
            <p:ph type="body" sz="quarter" idx="13"/>
          </p:nvPr>
        </p:nvSpPr>
        <p:spPr/>
        <p:txBody>
          <a:bodyPr/>
          <a:lstStyle/>
          <a:p>
            <a:r>
              <a:rPr lang="en-US" dirty="0"/>
              <a:t>HPAI @ LRZ</a:t>
            </a:r>
          </a:p>
        </p:txBody>
      </p:sp>
      <p:sp>
        <p:nvSpPr>
          <p:cNvPr id="12" name="Rechteck 44"/>
          <p:cNvSpPr/>
          <p:nvPr/>
        </p:nvSpPr>
        <p:spPr bwMode="auto">
          <a:xfrm>
            <a:off x="7937" y="4365104"/>
            <a:ext cx="12192000" cy="1606750"/>
          </a:xfrm>
          <a:prstGeom prst="rect">
            <a:avLst/>
          </a:prstGeom>
          <a:gradFill flip="none" rotWithShape="1">
            <a:gsLst>
              <a:gs pos="0">
                <a:srgbClr val="137DFF">
                  <a:alpha val="80000"/>
                </a:srgbClr>
              </a:gs>
              <a:gs pos="50000">
                <a:srgbClr val="003980">
                  <a:alpha val="69804"/>
                </a:srgbClr>
              </a:gs>
              <a:gs pos="100000">
                <a:srgbClr val="00234E">
                  <a:alpha val="7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pPr algn="ctr"/>
            <a:endParaRPr lang="en-US" sz="2800" b="1" dirty="0">
              <a:solidFill>
                <a:schemeClr val="bg1"/>
              </a:solidFill>
              <a:cs typeface="Times New Roman" panose="02020603050405020304" pitchFamily="18" charset="0"/>
            </a:endParaRPr>
          </a:p>
          <a:p>
            <a:pPr algn="ctr"/>
            <a:r>
              <a:rPr lang="en-US" sz="2800" b="1" dirty="0">
                <a:solidFill>
                  <a:schemeClr val="bg1"/>
                </a:solidFill>
                <a:cs typeface="Times New Roman" panose="02020603050405020304" pitchFamily="18" charset="0"/>
              </a:rPr>
              <a:t>Need to get to: “It just works”</a:t>
            </a:r>
          </a:p>
          <a:p>
            <a:pPr algn="ctr"/>
            <a:endParaRPr lang="en-US" sz="2800" b="1" dirty="0">
              <a:solidFill>
                <a:schemeClr val="bg1"/>
              </a:solidFill>
              <a:cs typeface="Times New Roman" panose="02020603050405020304" pitchFamily="18" charset="0"/>
            </a:endParaRPr>
          </a:p>
          <a:p>
            <a:pPr algn="ctr"/>
            <a:endParaRPr lang="en-GB" sz="2400" dirty="0"/>
          </a:p>
        </p:txBody>
      </p:sp>
    </p:spTree>
    <p:extLst>
      <p:ext uri="{BB962C8B-B14F-4D97-AF65-F5344CB8AC3E}">
        <p14:creationId xmlns:p14="http://schemas.microsoft.com/office/powerpoint/2010/main" val="83987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5400" y="1556792"/>
            <a:ext cx="4679190" cy="2268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Package Management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spcBef>
                <a:spcPts val="0"/>
              </a:spcBef>
              <a:buNone/>
            </a:pPr>
            <a:r>
              <a:rPr lang="en-US" b="1" dirty="0">
                <a:solidFill>
                  <a:schemeClr val="accent3"/>
                </a:solidFill>
              </a:rPr>
              <a:t>Frameworks have conflicting dependencies</a:t>
            </a:r>
            <a:br>
              <a:rPr lang="en-US" b="1" dirty="0">
                <a:solidFill>
                  <a:schemeClr val="accent3"/>
                </a:solidFill>
              </a:rPr>
            </a:br>
            <a:endParaRPr lang="en-US" b="1" dirty="0">
              <a:solidFill>
                <a:schemeClr val="accent3"/>
              </a:solidFill>
            </a:endParaRPr>
          </a:p>
          <a:p>
            <a:pPr marL="0" indent="0">
              <a:spcBef>
                <a:spcPts val="0"/>
              </a:spcBef>
              <a:buNone/>
            </a:pPr>
            <a:r>
              <a:rPr lang="en-US" dirty="0">
                <a:solidFill>
                  <a:srgbClr val="92D050"/>
                </a:solidFill>
                <a:sym typeface="Wingdings" pitchFamily="2" charset="2"/>
              </a:rPr>
              <a:t></a:t>
            </a:r>
            <a:r>
              <a:rPr lang="en-US" b="1" dirty="0">
                <a:solidFill>
                  <a:srgbClr val="92D050"/>
                </a:solidFill>
              </a:rPr>
              <a:t>The frameworks &amp; their dependencies need to be combined in a single module</a:t>
            </a:r>
            <a:br>
              <a:rPr lang="en-US" b="1" dirty="0">
                <a:solidFill>
                  <a:srgbClr val="92D050"/>
                </a:solidFill>
              </a:rPr>
            </a:br>
            <a:endParaRPr lang="en-US" b="1" dirty="0">
              <a:solidFill>
                <a:srgbClr val="92D050"/>
              </a:solidFill>
            </a:endParaRPr>
          </a:p>
          <a:p>
            <a:pPr marL="0" indent="0">
              <a:spcBef>
                <a:spcPts val="0"/>
              </a:spcBef>
              <a:buNone/>
            </a:pPr>
            <a:r>
              <a:rPr lang="en-US" b="1" dirty="0">
                <a:solidFill>
                  <a:schemeClr val="accent3"/>
                </a:solidFill>
              </a:rPr>
              <a:t>Rapid update cycles</a:t>
            </a:r>
            <a:br>
              <a:rPr lang="en-US" b="1" dirty="0">
                <a:solidFill>
                  <a:schemeClr val="accent3"/>
                </a:solidFill>
              </a:rPr>
            </a:br>
            <a:endParaRPr lang="en-US" b="1" dirty="0">
              <a:solidFill>
                <a:schemeClr val="accent3"/>
              </a:solidFill>
            </a:endParaRPr>
          </a:p>
          <a:p>
            <a:pPr marL="0" indent="0">
              <a:spcBef>
                <a:spcPts val="0"/>
              </a:spcBef>
              <a:buNone/>
            </a:pPr>
            <a:r>
              <a:rPr lang="en-US" dirty="0">
                <a:solidFill>
                  <a:srgbClr val="92D050"/>
                </a:solidFill>
                <a:sym typeface="Wingdings" pitchFamily="2" charset="2"/>
              </a:rPr>
              <a:t></a:t>
            </a:r>
            <a:r>
              <a:rPr lang="en-US" b="1" dirty="0">
                <a:solidFill>
                  <a:srgbClr val="92D050"/>
                </a:solidFill>
              </a:rPr>
              <a:t>Provide a mechanism for users to build there own frameworks</a:t>
            </a:r>
          </a:p>
          <a:p>
            <a:pPr>
              <a:spcBef>
                <a:spcPts val="0"/>
              </a:spcBef>
            </a:pPr>
            <a:endParaRPr lang="en-US" dirty="0">
              <a:solidFill>
                <a:srgbClr val="FF0000"/>
              </a:solidFill>
            </a:endParaRPr>
          </a:p>
          <a:p>
            <a:pPr>
              <a:spcBef>
                <a:spcPts val="0"/>
              </a:spcBef>
            </a:pPr>
            <a:endParaRPr lang="en-US" dirty="0"/>
          </a:p>
        </p:txBody>
      </p:sp>
      <p:sp>
        <p:nvSpPr>
          <p:cNvPr id="4" name="Slide Number Placeholder 3"/>
          <p:cNvSpPr>
            <a:spLocks noGrp="1"/>
          </p:cNvSpPr>
          <p:nvPr>
            <p:ph type="sldNum" sz="quarter" idx="12"/>
          </p:nvPr>
        </p:nvSpPr>
        <p:spPr/>
        <p:txBody>
          <a:bodyPr/>
          <a:lstStyle/>
          <a:p>
            <a:fld id="{FC51FD00-A5E7-2740-B1FF-C42AFF1C9198}" type="slidenum">
              <a:rPr lang="de-DE" smtClean="0"/>
              <a:pPr/>
              <a:t>27</a:t>
            </a:fld>
            <a:endParaRPr lang="de-DE"/>
          </a:p>
        </p:txBody>
      </p:sp>
      <p:sp>
        <p:nvSpPr>
          <p:cNvPr id="6" name="Content Placeholder 5"/>
          <p:cNvSpPr>
            <a:spLocks noGrp="1"/>
          </p:cNvSpPr>
          <p:nvPr>
            <p:ph idx="13"/>
          </p:nvPr>
        </p:nvSpPr>
        <p:spPr>
          <a:xfrm>
            <a:off x="6456039" y="1556792"/>
            <a:ext cx="4967221" cy="2268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Dynamic Programming Environment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spcBef>
                <a:spcPts val="0"/>
              </a:spcBef>
              <a:buNone/>
            </a:pPr>
            <a:r>
              <a:rPr lang="en-US" b="1" dirty="0">
                <a:solidFill>
                  <a:schemeClr val="accent3"/>
                </a:solidFill>
              </a:rPr>
              <a:t>Python dependencies</a:t>
            </a:r>
            <a:br>
              <a:rPr lang="en-US" b="1" dirty="0">
                <a:solidFill>
                  <a:schemeClr val="accent3"/>
                </a:solidFill>
              </a:rPr>
            </a:br>
            <a:endParaRPr lang="en-US" b="1" dirty="0">
              <a:solidFill>
                <a:schemeClr val="accent3"/>
              </a:solidFill>
            </a:endParaRPr>
          </a:p>
          <a:p>
            <a:pPr marL="0" indent="0">
              <a:spcBef>
                <a:spcPts val="0"/>
              </a:spcBef>
              <a:buNone/>
            </a:pPr>
            <a:r>
              <a:rPr lang="en-US" b="1" dirty="0">
                <a:solidFill>
                  <a:srgbClr val="92D050"/>
                </a:solidFill>
                <a:sym typeface="Wingdings" pitchFamily="2" charset="2"/>
              </a:rPr>
              <a:t></a:t>
            </a:r>
            <a:r>
              <a:rPr lang="en-US" b="1" dirty="0">
                <a:solidFill>
                  <a:srgbClr val="92D050"/>
                </a:solidFill>
              </a:rPr>
              <a:t>Each unique framework needs its own Python instance</a:t>
            </a:r>
          </a:p>
          <a:p>
            <a:pPr marL="0" indent="0">
              <a:spcBef>
                <a:spcPts val="0"/>
              </a:spcBef>
              <a:buNone/>
            </a:pPr>
            <a:endParaRPr lang="en-US" b="1" dirty="0">
              <a:solidFill>
                <a:srgbClr val="92D050"/>
              </a:solidFill>
            </a:endParaRPr>
          </a:p>
          <a:p>
            <a:pPr marL="0" indent="0">
              <a:spcBef>
                <a:spcPts val="0"/>
              </a:spcBef>
              <a:buNone/>
            </a:pPr>
            <a:r>
              <a:rPr lang="en-US" b="1" dirty="0">
                <a:solidFill>
                  <a:schemeClr val="accent3"/>
                </a:solidFill>
              </a:rPr>
              <a:t>Connecting to external servers</a:t>
            </a:r>
            <a:br>
              <a:rPr lang="en-US" b="1" dirty="0">
                <a:solidFill>
                  <a:schemeClr val="accent3"/>
                </a:solidFill>
              </a:rPr>
            </a:br>
            <a:endParaRPr lang="en-US" b="1" dirty="0">
              <a:solidFill>
                <a:schemeClr val="accent3"/>
              </a:solidFill>
            </a:endParaRPr>
          </a:p>
          <a:p>
            <a:pPr marL="0" indent="0">
              <a:spcBef>
                <a:spcPts val="0"/>
              </a:spcBef>
              <a:buNone/>
            </a:pPr>
            <a:r>
              <a:rPr lang="en-US" b="1" dirty="0">
                <a:solidFill>
                  <a:srgbClr val="92D050"/>
                </a:solidFill>
                <a:sym typeface="Wingdings" pitchFamily="2" charset="2"/>
              </a:rPr>
              <a:t></a:t>
            </a:r>
            <a:r>
              <a:rPr lang="en-US" b="1" dirty="0">
                <a:solidFill>
                  <a:srgbClr val="92D050"/>
                </a:solidFill>
              </a:rPr>
              <a:t>Build frameworks on systems with internet access</a:t>
            </a:r>
          </a:p>
        </p:txBody>
      </p:sp>
      <p:sp>
        <p:nvSpPr>
          <p:cNvPr id="3" name="Footer Placeholder 2"/>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5" name="Title 4"/>
          <p:cNvSpPr>
            <a:spLocks noGrp="1"/>
          </p:cNvSpPr>
          <p:nvPr>
            <p:ph type="title"/>
          </p:nvPr>
        </p:nvSpPr>
        <p:spPr/>
        <p:txBody>
          <a:bodyPr/>
          <a:lstStyle/>
          <a:p>
            <a:r>
              <a:rPr lang="en-US" dirty="0"/>
              <a:t>Key Challenges</a:t>
            </a:r>
          </a:p>
        </p:txBody>
      </p:sp>
      <p:sp>
        <p:nvSpPr>
          <p:cNvPr id="9" name="Text Placeholder 8"/>
          <p:cNvSpPr>
            <a:spLocks noGrp="1"/>
          </p:cNvSpPr>
          <p:nvPr>
            <p:ph type="body" sz="quarter" idx="16"/>
          </p:nvPr>
        </p:nvSpPr>
        <p:spPr/>
        <p:txBody>
          <a:bodyPr/>
          <a:lstStyle/>
          <a:p>
            <a:r>
              <a:rPr lang="en-US" dirty="0"/>
              <a:t>HPAI @ LRZ</a:t>
            </a:r>
          </a:p>
        </p:txBody>
      </p:sp>
      <p:sp>
        <p:nvSpPr>
          <p:cNvPr id="14" name="Rectangle 13">
            <a:extLst>
              <a:ext uri="{FF2B5EF4-FFF2-40B4-BE49-F238E27FC236}">
                <a16:creationId xmlns:a16="http://schemas.microsoft.com/office/drawing/2014/main" id="{AB02DF92-2E8B-274D-B3CF-849C9C8212A1}"/>
              </a:ext>
            </a:extLst>
          </p:cNvPr>
          <p:cNvSpPr/>
          <p:nvPr/>
        </p:nvSpPr>
        <p:spPr bwMode="auto">
          <a:xfrm>
            <a:off x="479425" y="1484784"/>
            <a:ext cx="5184527" cy="47524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9351E2-AB29-C247-ACBF-836E0B474E3A}"/>
              </a:ext>
            </a:extLst>
          </p:cNvPr>
          <p:cNvSpPr/>
          <p:nvPr/>
        </p:nvSpPr>
        <p:spPr bwMode="auto">
          <a:xfrm>
            <a:off x="6238734" y="1467448"/>
            <a:ext cx="5295318" cy="47524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21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51FD00-A5E7-2740-B1FF-C42AFF1C9198}" type="slidenum">
              <a:rPr lang="de-DE" smtClean="0"/>
              <a:pPr/>
              <a:t>28</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br>
              <a:rPr lang="en-US" sz="2800" dirty="0"/>
            </a:br>
            <a:r>
              <a:rPr lang="en-US" sz="2800" dirty="0" err="1"/>
              <a:t>Charliecloud</a:t>
            </a:r>
            <a:r>
              <a:rPr lang="en-US" sz="2800" dirty="0"/>
              <a:t> containers in HPC</a:t>
            </a:r>
            <a:endParaRPr lang="de-DE" dirty="0"/>
          </a:p>
        </p:txBody>
      </p:sp>
      <p:sp>
        <p:nvSpPr>
          <p:cNvPr id="5" name="Text Placeholder 4"/>
          <p:cNvSpPr>
            <a:spLocks noGrp="1"/>
          </p:cNvSpPr>
          <p:nvPr>
            <p:ph type="body" sz="quarter" idx="13"/>
          </p:nvPr>
        </p:nvSpPr>
        <p:spPr/>
        <p:txBody>
          <a:bodyPr/>
          <a:lstStyle/>
          <a:p>
            <a:r>
              <a:rPr lang="en-US" dirty="0"/>
              <a:t>HPAI @ LRZ </a:t>
            </a:r>
          </a:p>
        </p:txBody>
      </p:sp>
      <p:sp>
        <p:nvSpPr>
          <p:cNvPr id="11" name="Content Placeholder 2">
            <a:extLst>
              <a:ext uri="{FF2B5EF4-FFF2-40B4-BE49-F238E27FC236}">
                <a16:creationId xmlns:a16="http://schemas.microsoft.com/office/drawing/2014/main" id="{97B62E47-2245-4184-914D-6943223C81CB}"/>
              </a:ext>
            </a:extLst>
          </p:cNvPr>
          <p:cNvSpPr>
            <a:spLocks noGrp="1"/>
          </p:cNvSpPr>
          <p:nvPr>
            <p:ph idx="1"/>
          </p:nvPr>
        </p:nvSpPr>
        <p:spPr>
          <a:xfrm>
            <a:off x="1055440" y="1365414"/>
            <a:ext cx="9649023" cy="4752975"/>
          </a:xfrm>
        </p:spPr>
        <p:txBody>
          <a:bodyPr>
            <a:normAutofit/>
          </a:bodyPr>
          <a:lstStyle/>
          <a:p>
            <a:pPr>
              <a:spcBef>
                <a:spcPts val="1800"/>
              </a:spcBef>
            </a:pPr>
            <a:r>
              <a:rPr lang="en-US" dirty="0">
                <a:ea typeface="ＭＳ Ｐゴシック"/>
                <a:cs typeface="Times New Roman"/>
              </a:rPr>
              <a:t>Easy to install</a:t>
            </a:r>
          </a:p>
          <a:p>
            <a:pPr>
              <a:spcBef>
                <a:spcPts val="1800"/>
              </a:spcBef>
            </a:pPr>
            <a:r>
              <a:rPr lang="en-US" dirty="0">
                <a:latin typeface="+mn-lt"/>
                <a:ea typeface="ＭＳ Ｐゴシック"/>
                <a:cs typeface="Times New Roman"/>
              </a:rPr>
              <a:t>Charliecloud was developed to be run on highly secure HPC systems 	</a:t>
            </a:r>
          </a:p>
          <a:p>
            <a:pPr marL="0" indent="0">
              <a:spcBef>
                <a:spcPts val="1800"/>
              </a:spcBef>
              <a:buNone/>
            </a:pPr>
            <a:r>
              <a:rPr lang="en-US" dirty="0">
                <a:latin typeface="+mn-lt"/>
                <a:ea typeface="ＭＳ Ｐゴシック"/>
                <a:cs typeface="Times New Roman"/>
              </a:rPr>
              <a:t>	at US government labs</a:t>
            </a:r>
          </a:p>
          <a:p>
            <a:pPr>
              <a:spcBef>
                <a:spcPts val="1800"/>
              </a:spcBef>
            </a:pPr>
            <a:r>
              <a:rPr lang="en-US" dirty="0">
                <a:ea typeface="ＭＳ Ｐゴシック"/>
                <a:cs typeface="Times New Roman"/>
              </a:rPr>
              <a:t>Charliecloud runs entirely under the User ID</a:t>
            </a:r>
            <a:endParaRPr lang="en-US" dirty="0">
              <a:solidFill>
                <a:schemeClr val="tx1"/>
              </a:solidFill>
              <a:latin typeface="+mn-lt"/>
            </a:endParaRPr>
          </a:p>
          <a:p>
            <a:pPr>
              <a:spcBef>
                <a:spcPts val="1800"/>
              </a:spcBef>
            </a:pPr>
            <a:r>
              <a:rPr lang="en-US" dirty="0">
                <a:latin typeface="+mn-lt"/>
              </a:rPr>
              <a:t>Ability to run legacy design flows in containers</a:t>
            </a:r>
          </a:p>
          <a:p>
            <a:pPr>
              <a:spcBef>
                <a:spcPts val="1800"/>
              </a:spcBef>
            </a:pPr>
            <a:r>
              <a:rPr lang="en-US" dirty="0">
                <a:cs typeface="Times New Roman" panose="02020603050405020304" pitchFamily="18" charset="0"/>
              </a:rPr>
              <a:t>Low overhead and ~ 800 lines of code</a:t>
            </a:r>
          </a:p>
          <a:p>
            <a:pPr>
              <a:spcBef>
                <a:spcPts val="1800"/>
              </a:spcBef>
            </a:pPr>
            <a:r>
              <a:rPr lang="en-US" dirty="0">
                <a:latin typeface="+mn-lt"/>
                <a:cs typeface="Times New Roman" panose="02020603050405020304" pitchFamily="18" charset="0"/>
              </a:rPr>
              <a:t>LRZ deploys </a:t>
            </a:r>
            <a:r>
              <a:rPr lang="en-US" dirty="0" err="1">
                <a:latin typeface="+mn-lt"/>
                <a:cs typeface="Times New Roman" panose="02020603050405020304" pitchFamily="18" charset="0"/>
              </a:rPr>
              <a:t>Charliecloud</a:t>
            </a:r>
            <a:r>
              <a:rPr lang="en-US" dirty="0">
                <a:latin typeface="+mn-lt"/>
                <a:cs typeface="Times New Roman" panose="02020603050405020304" pitchFamily="18" charset="0"/>
              </a:rPr>
              <a:t> via </a:t>
            </a:r>
            <a:r>
              <a:rPr lang="en-US" dirty="0" err="1">
                <a:latin typeface="+mn-lt"/>
                <a:cs typeface="Times New Roman" panose="02020603050405020304" pitchFamily="18" charset="0"/>
              </a:rPr>
              <a:t>Spack</a:t>
            </a:r>
            <a:endParaRPr lang="en-US" dirty="0">
              <a:latin typeface="+mn-lt"/>
              <a:cs typeface="Times New Roman" panose="02020603050405020304" pitchFamily="18" charset="0"/>
            </a:endParaRPr>
          </a:p>
          <a:p>
            <a:pPr>
              <a:spcBef>
                <a:spcPts val="1800"/>
              </a:spcBef>
            </a:pPr>
            <a:r>
              <a:rPr lang="en-US" dirty="0" err="1">
                <a:latin typeface="+mn-lt"/>
                <a:cs typeface="Times New Roman" panose="02020603050405020304" pitchFamily="18" charset="0"/>
              </a:rPr>
              <a:t>Charliecloud</a:t>
            </a:r>
            <a:r>
              <a:rPr lang="en-US" dirty="0">
                <a:latin typeface="+mn-lt"/>
                <a:cs typeface="Times New Roman" panose="02020603050405020304" pitchFamily="18" charset="0"/>
              </a:rPr>
              <a:t> is available in the module system at LRZ</a:t>
            </a:r>
            <a:endParaRPr lang="en-US" dirty="0">
              <a:latin typeface="+mn-lt"/>
            </a:endParaRPr>
          </a:p>
        </p:txBody>
      </p:sp>
    </p:spTree>
    <p:extLst>
      <p:ext uri="{BB962C8B-B14F-4D97-AF65-F5344CB8AC3E}">
        <p14:creationId xmlns:p14="http://schemas.microsoft.com/office/powerpoint/2010/main" val="3592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1268761"/>
            <a:ext cx="11377614" cy="4896114"/>
          </a:xfrm>
        </p:spPr>
        <p:txBody>
          <a:bodyPr>
            <a:normAutofit lnSpcReduction="10000"/>
          </a:bodyPr>
          <a:lstStyle/>
          <a:p>
            <a:pPr marL="0" indent="0">
              <a:lnSpc>
                <a:spcPct val="150000"/>
              </a:lnSpc>
              <a:buNone/>
            </a:pPr>
            <a:r>
              <a:rPr lang="en-US" sz="2000" dirty="0">
                <a:latin typeface="+mj-lt"/>
                <a:cs typeface="Times New Roman" panose="02020603050405020304" pitchFamily="18" charset="0"/>
              </a:rPr>
              <a:t>Mechanism for deploying AI at LRZ:</a:t>
            </a:r>
            <a:endParaRPr lang="en-US" sz="2000" dirty="0">
              <a:latin typeface="+mj-lt"/>
            </a:endParaRPr>
          </a:p>
          <a:p>
            <a:pPr lvl="1"/>
            <a:r>
              <a:rPr lang="en-US" sz="2000" dirty="0">
                <a:latin typeface="+mj-lt"/>
                <a:cs typeface="Times New Roman" panose="02020603050405020304" pitchFamily="18" charset="0"/>
              </a:rPr>
              <a:t>Download the Intel optimized </a:t>
            </a:r>
            <a:r>
              <a:rPr lang="en-US" sz="2000" dirty="0" err="1">
                <a:latin typeface="+mj-lt"/>
                <a:cs typeface="Times New Roman" panose="02020603050405020304" pitchFamily="18" charset="0"/>
              </a:rPr>
              <a:t>TensorFlow</a:t>
            </a:r>
            <a:r>
              <a:rPr lang="en-US" sz="2000" dirty="0">
                <a:latin typeface="+mj-lt"/>
                <a:cs typeface="Times New Roman" panose="02020603050405020304" pitchFamily="18" charset="0"/>
              </a:rPr>
              <a:t> Docker Image (</a:t>
            </a:r>
            <a:r>
              <a:rPr lang="en-US" sz="2000" dirty="0" err="1">
                <a:latin typeface="+mj-lt"/>
                <a:cs typeface="Times New Roman" panose="02020603050405020304" pitchFamily="18" charset="0"/>
              </a:rPr>
              <a:t>intelaipg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Dockerhub</a:t>
            </a:r>
            <a:r>
              <a:rPr lang="en-US" sz="2000" dirty="0">
                <a:latin typeface="+mj-lt"/>
                <a:cs typeface="Times New Roman" panose="02020603050405020304" pitchFamily="18" charset="0"/>
              </a:rPr>
              <a:t>)</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Modify the Linux Docker image for HPC</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Modify Python to enable distributed </a:t>
            </a:r>
            <a:r>
              <a:rPr lang="en-US" sz="2000" dirty="0" err="1">
                <a:latin typeface="+mj-lt"/>
                <a:cs typeface="Times New Roman" panose="02020603050405020304" pitchFamily="18" charset="0"/>
              </a:rPr>
              <a:t>TensorFlow</a:t>
            </a:r>
            <a:r>
              <a:rPr lang="en-US" sz="2000" dirty="0">
                <a:latin typeface="+mj-lt"/>
                <a:cs typeface="Times New Roman" panose="02020603050405020304" pitchFamily="18" charset="0"/>
              </a:rPr>
              <a:t> execution</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Copy the training data and execution scripts to the modified Docker image</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Convert to a </a:t>
            </a:r>
            <a:r>
              <a:rPr lang="en-US" sz="2000" dirty="0" err="1">
                <a:latin typeface="+mj-lt"/>
                <a:cs typeface="Times New Roman" panose="02020603050405020304" pitchFamily="18" charset="0"/>
              </a:rPr>
              <a:t>Charliecloud</a:t>
            </a:r>
            <a:r>
              <a:rPr lang="en-US" sz="2000" dirty="0">
                <a:latin typeface="+mj-lt"/>
                <a:cs typeface="Times New Roman" panose="02020603050405020304" pitchFamily="18" charset="0"/>
              </a:rPr>
              <a:t> UDSS and copy the file to the HPC system</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Load the </a:t>
            </a:r>
            <a:r>
              <a:rPr lang="en-US" sz="2000" dirty="0" err="1">
                <a:latin typeface="+mj-lt"/>
                <a:cs typeface="Times New Roman" panose="02020603050405020304" pitchFamily="18" charset="0"/>
              </a:rPr>
              <a:t>Charlicloud</a:t>
            </a:r>
            <a:r>
              <a:rPr lang="en-US" sz="2000" dirty="0">
                <a:latin typeface="+mj-lt"/>
                <a:cs typeface="Times New Roman" panose="02020603050405020304" pitchFamily="18" charset="0"/>
              </a:rPr>
              <a:t> module</a:t>
            </a:r>
          </a:p>
          <a:p>
            <a:pPr lvl="1"/>
            <a:endParaRPr lang="en-US" sz="2000" dirty="0">
              <a:latin typeface="+mj-lt"/>
              <a:cs typeface="Times New Roman" panose="02020603050405020304" pitchFamily="18" charset="0"/>
            </a:endParaRPr>
          </a:p>
          <a:p>
            <a:pPr lvl="1"/>
            <a:r>
              <a:rPr lang="en-US" sz="2000" dirty="0">
                <a:latin typeface="+mj-lt"/>
                <a:cs typeface="Times New Roman" panose="02020603050405020304" pitchFamily="18" charset="0"/>
              </a:rPr>
              <a:t>Execute on </a:t>
            </a:r>
            <a:r>
              <a:rPr lang="en-US" sz="2000" dirty="0" err="1">
                <a:latin typeface="+mj-lt"/>
                <a:cs typeface="Times New Roman" panose="02020603050405020304" pitchFamily="18" charset="0"/>
              </a:rPr>
              <a:t>SuperMUC</a:t>
            </a:r>
            <a:r>
              <a:rPr lang="en-US" sz="2000" dirty="0">
                <a:latin typeface="+mj-lt"/>
                <a:cs typeface="Times New Roman" panose="02020603050405020304" pitchFamily="18" charset="0"/>
              </a:rPr>
              <a:t>-NG via </a:t>
            </a:r>
            <a:r>
              <a:rPr lang="en-US" sz="2000" dirty="0" err="1">
                <a:latin typeface="+mj-lt"/>
                <a:cs typeface="Times New Roman" panose="02020603050405020304" pitchFamily="18" charset="0"/>
              </a:rPr>
              <a:t>Slurm</a:t>
            </a:r>
            <a:endParaRPr lang="en-US" sz="2000" dirty="0">
              <a:latin typeface="+mj-lt"/>
              <a:cs typeface="Times New Roman" panose="02020603050405020304" pitchFamily="18" charset="0"/>
            </a:endParaRPr>
          </a:p>
          <a:p>
            <a:pPr lvl="1"/>
            <a:endParaRPr lang="en-US" sz="2000" dirty="0">
              <a:latin typeface="+mj-lt"/>
              <a:cs typeface="Times New Roman" panose="02020603050405020304" pitchFamily="18" charset="0"/>
            </a:endParaRPr>
          </a:p>
          <a:p>
            <a:pPr lvl="1"/>
            <a:endParaRPr lang="en-US" sz="2000" dirty="0">
              <a:latin typeface="+mj-lt"/>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29</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Achieving High Performance AI on Secure HPC Systems</a:t>
            </a:r>
            <a:endParaRPr lang="de-DE" dirty="0"/>
          </a:p>
        </p:txBody>
      </p:sp>
      <p:sp>
        <p:nvSpPr>
          <p:cNvPr id="5" name="Text Placeholder 4"/>
          <p:cNvSpPr>
            <a:spLocks noGrp="1"/>
          </p:cNvSpPr>
          <p:nvPr>
            <p:ph type="body" sz="quarter" idx="13"/>
          </p:nvPr>
        </p:nvSpPr>
        <p:spPr/>
        <p:txBody>
          <a:bodyPr/>
          <a:lstStyle/>
          <a:p>
            <a:r>
              <a:rPr lang="en-US" dirty="0"/>
              <a:t>Deployment @ LRZ </a:t>
            </a:r>
          </a:p>
        </p:txBody>
      </p:sp>
    </p:spTree>
    <p:extLst>
      <p:ext uri="{BB962C8B-B14F-4D97-AF65-F5344CB8AC3E}">
        <p14:creationId xmlns:p14="http://schemas.microsoft.com/office/powerpoint/2010/main" val="238861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76C58D9D-45F5-8548-8471-3FC169A2386B}"/>
              </a:ext>
            </a:extLst>
          </p:cNvPr>
          <p:cNvSpPr/>
          <p:nvPr/>
        </p:nvSpPr>
        <p:spPr bwMode="auto">
          <a:xfrm>
            <a:off x="881365" y="4991653"/>
            <a:ext cx="11053592" cy="1183235"/>
          </a:xfrm>
          <a:prstGeom prst="rect">
            <a:avLst/>
          </a:prstGeom>
          <a:gradFill>
            <a:gsLst>
              <a:gs pos="45000">
                <a:schemeClr val="bg2">
                  <a:lumMod val="60000"/>
                  <a:lumOff val="40000"/>
                  <a:alpha val="50000"/>
                </a:schemeClr>
              </a:gs>
              <a:gs pos="77000">
                <a:schemeClr val="bg1">
                  <a:shade val="100000"/>
                  <a:satMod val="115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60960" tIns="12192" rIns="24384" bIns="12192" rtlCol="0" anchor="t" anchorCtr="0"/>
          <a:lstStyle/>
          <a:p>
            <a:pPr algn="ctr" defTabSz="609555">
              <a:lnSpc>
                <a:spcPct val="75000"/>
              </a:lnSpc>
              <a:spcAft>
                <a:spcPts val="800"/>
              </a:spcAft>
              <a:defRPr/>
            </a:pPr>
            <a:endParaRPr lang="en-US" sz="2667">
              <a:solidFill>
                <a:srgbClr val="0071C5"/>
              </a:solidFill>
              <a:effectLst>
                <a:outerShdw blurRad="63500" sx="102000" sy="102000" algn="ctr" rotWithShape="0">
                  <a:prstClr val="black">
                    <a:alpha val="10000"/>
                  </a:prstClr>
                </a:outerShdw>
              </a:effectLst>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198" name="Freeform 197">
            <a:extLst>
              <a:ext uri="{FF2B5EF4-FFF2-40B4-BE49-F238E27FC236}">
                <a16:creationId xmlns:a16="http://schemas.microsoft.com/office/drawing/2014/main" id="{7292662E-9EB7-164F-8D11-7074AD7BA6D5}"/>
              </a:ext>
            </a:extLst>
          </p:cNvPr>
          <p:cNvSpPr/>
          <p:nvPr/>
        </p:nvSpPr>
        <p:spPr>
          <a:xfrm>
            <a:off x="3252579" y="5515180"/>
            <a:ext cx="4421208" cy="190081"/>
          </a:xfrm>
          <a:custGeom>
            <a:avLst/>
            <a:gdLst>
              <a:gd name="connsiteX0" fmla="*/ 71281 w 3315906"/>
              <a:gd name="connsiteY0" fmla="*/ 0 h 142561"/>
              <a:gd name="connsiteX1" fmla="*/ 3315906 w 3315906"/>
              <a:gd name="connsiteY1" fmla="*/ 0 h 142561"/>
              <a:gd name="connsiteX2" fmla="*/ 3315906 w 3315906"/>
              <a:gd name="connsiteY2" fmla="*/ 142561 h 142561"/>
              <a:gd name="connsiteX3" fmla="*/ 71281 w 3315906"/>
              <a:gd name="connsiteY3" fmla="*/ 142561 h 142561"/>
              <a:gd name="connsiteX4" fmla="*/ 0 w 3315906"/>
              <a:gd name="connsiteY4" fmla="*/ 71281 h 142561"/>
              <a:gd name="connsiteX5" fmla="*/ 71281 w 3315906"/>
              <a:gd name="connsiteY5" fmla="*/ 0 h 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06" h="142561">
                <a:moveTo>
                  <a:pt x="71281" y="0"/>
                </a:moveTo>
                <a:lnTo>
                  <a:pt x="3315906" y="0"/>
                </a:lnTo>
                <a:lnTo>
                  <a:pt x="3315906" y="142561"/>
                </a:lnTo>
                <a:lnTo>
                  <a:pt x="71281" y="142561"/>
                </a:lnTo>
                <a:lnTo>
                  <a:pt x="0" y="71281"/>
                </a:lnTo>
                <a:lnTo>
                  <a:pt x="71281"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200" dirty="0">
                <a:solidFill>
                  <a:prstClr val="white"/>
                </a:solidFill>
                <a:latin typeface="Intel Clear"/>
              </a:rPr>
              <a:t>		   Edge</a:t>
            </a:r>
          </a:p>
        </p:txBody>
      </p:sp>
      <p:sp>
        <p:nvSpPr>
          <p:cNvPr id="197" name="Freeform 196">
            <a:extLst>
              <a:ext uri="{FF2B5EF4-FFF2-40B4-BE49-F238E27FC236}">
                <a16:creationId xmlns:a16="http://schemas.microsoft.com/office/drawing/2014/main" id="{281C9457-56BF-BF49-AD0C-6AE774829780}"/>
              </a:ext>
            </a:extLst>
          </p:cNvPr>
          <p:cNvSpPr/>
          <p:nvPr/>
        </p:nvSpPr>
        <p:spPr>
          <a:xfrm>
            <a:off x="8455854" y="5515180"/>
            <a:ext cx="1615743" cy="190081"/>
          </a:xfrm>
          <a:custGeom>
            <a:avLst/>
            <a:gdLst>
              <a:gd name="connsiteX0" fmla="*/ 0 w 1211807"/>
              <a:gd name="connsiteY0" fmla="*/ 0 h 142561"/>
              <a:gd name="connsiteX1" fmla="*/ 1140527 w 1211807"/>
              <a:gd name="connsiteY1" fmla="*/ 0 h 142561"/>
              <a:gd name="connsiteX2" fmla="*/ 1211807 w 1211807"/>
              <a:gd name="connsiteY2" fmla="*/ 71281 h 142561"/>
              <a:gd name="connsiteX3" fmla="*/ 1140527 w 1211807"/>
              <a:gd name="connsiteY3" fmla="*/ 142561 h 142561"/>
              <a:gd name="connsiteX4" fmla="*/ 0 w 1211807"/>
              <a:gd name="connsiteY4" fmla="*/ 142561 h 142561"/>
              <a:gd name="connsiteX5" fmla="*/ 0 w 1211807"/>
              <a:gd name="connsiteY5" fmla="*/ 0 h 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07" h="142561">
                <a:moveTo>
                  <a:pt x="0" y="0"/>
                </a:moveTo>
                <a:lnTo>
                  <a:pt x="1140527" y="0"/>
                </a:lnTo>
                <a:lnTo>
                  <a:pt x="1211807" y="71281"/>
                </a:lnTo>
                <a:lnTo>
                  <a:pt x="1140527" y="142561"/>
                </a:lnTo>
                <a:lnTo>
                  <a:pt x="0" y="142561"/>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Intel Clear"/>
            </a:endParaRPr>
          </a:p>
        </p:txBody>
      </p:sp>
      <p:sp>
        <p:nvSpPr>
          <p:cNvPr id="195" name="Freeform 194">
            <a:extLst>
              <a:ext uri="{FF2B5EF4-FFF2-40B4-BE49-F238E27FC236}">
                <a16:creationId xmlns:a16="http://schemas.microsoft.com/office/drawing/2014/main" id="{196D2F97-F299-5D45-AF27-44FDC8B0B03C}"/>
              </a:ext>
            </a:extLst>
          </p:cNvPr>
          <p:cNvSpPr/>
          <p:nvPr/>
        </p:nvSpPr>
        <p:spPr>
          <a:xfrm>
            <a:off x="3255000" y="5702322"/>
            <a:ext cx="4263659" cy="190081"/>
          </a:xfrm>
          <a:custGeom>
            <a:avLst/>
            <a:gdLst>
              <a:gd name="connsiteX0" fmla="*/ 71281 w 3197744"/>
              <a:gd name="connsiteY0" fmla="*/ 0 h 142561"/>
              <a:gd name="connsiteX1" fmla="*/ 3197744 w 3197744"/>
              <a:gd name="connsiteY1" fmla="*/ 0 h 142561"/>
              <a:gd name="connsiteX2" fmla="*/ 3197744 w 3197744"/>
              <a:gd name="connsiteY2" fmla="*/ 2205 h 142561"/>
              <a:gd name="connsiteX3" fmla="*/ 2724839 w 3197744"/>
              <a:gd name="connsiteY3" fmla="*/ 2205 h 142561"/>
              <a:gd name="connsiteX4" fmla="*/ 2724839 w 3197744"/>
              <a:gd name="connsiteY4" fmla="*/ 142561 h 142561"/>
              <a:gd name="connsiteX5" fmla="*/ 71281 w 3197744"/>
              <a:gd name="connsiteY5" fmla="*/ 142561 h 142561"/>
              <a:gd name="connsiteX6" fmla="*/ 0 w 3197744"/>
              <a:gd name="connsiteY6" fmla="*/ 71281 h 142561"/>
              <a:gd name="connsiteX7" fmla="*/ 71281 w 3197744"/>
              <a:gd name="connsiteY7" fmla="*/ 0 h 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744" h="142561">
                <a:moveTo>
                  <a:pt x="71281" y="0"/>
                </a:moveTo>
                <a:lnTo>
                  <a:pt x="3197744" y="0"/>
                </a:lnTo>
                <a:lnTo>
                  <a:pt x="3197744" y="2205"/>
                </a:lnTo>
                <a:lnTo>
                  <a:pt x="2724839" y="2205"/>
                </a:lnTo>
                <a:lnTo>
                  <a:pt x="2724839" y="142561"/>
                </a:lnTo>
                <a:lnTo>
                  <a:pt x="71281" y="142561"/>
                </a:lnTo>
                <a:lnTo>
                  <a:pt x="0" y="71281"/>
                </a:lnTo>
                <a:lnTo>
                  <a:pt x="71281"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19170" lvl="2" algn="ctr" defTabSz="609585">
              <a:defRPr/>
            </a:pPr>
            <a:r>
              <a:rPr lang="en-US" sz="1200" dirty="0">
                <a:solidFill>
                  <a:prstClr val="white"/>
                </a:solidFill>
                <a:latin typeface="Intel Clear"/>
                <a:ea typeface="Intel Clear" panose="020B0604020203020204" pitchFamily="34" charset="0"/>
                <a:cs typeface="Intel Clear" panose="020B0604020203020204" pitchFamily="34" charset="0"/>
              </a:rPr>
              <a:t>        Device</a:t>
            </a:r>
            <a:endParaRPr lang="en-US" sz="2400" dirty="0">
              <a:solidFill>
                <a:prstClr val="white"/>
              </a:solidFill>
              <a:latin typeface="Intel Clear"/>
            </a:endParaRPr>
          </a:p>
        </p:txBody>
      </p:sp>
      <p:sp>
        <p:nvSpPr>
          <p:cNvPr id="155" name="Rectangle 154">
            <a:extLst>
              <a:ext uri="{FF2B5EF4-FFF2-40B4-BE49-F238E27FC236}">
                <a16:creationId xmlns:a16="http://schemas.microsoft.com/office/drawing/2014/main" id="{40B1019A-DAA7-BC46-AF29-17C756DD52E0}"/>
              </a:ext>
            </a:extLst>
          </p:cNvPr>
          <p:cNvSpPr/>
          <p:nvPr/>
        </p:nvSpPr>
        <p:spPr bwMode="auto">
          <a:xfrm>
            <a:off x="1946488" y="808126"/>
            <a:ext cx="11052419" cy="1099048"/>
          </a:xfrm>
          <a:prstGeom prst="rect">
            <a:avLst/>
          </a:prstGeom>
          <a:gradFill>
            <a:gsLst>
              <a:gs pos="45000">
                <a:schemeClr val="bg2">
                  <a:lumMod val="60000"/>
                  <a:lumOff val="40000"/>
                  <a:alpha val="50000"/>
                </a:schemeClr>
              </a:gs>
              <a:gs pos="77000">
                <a:schemeClr val="bg1">
                  <a:shade val="100000"/>
                  <a:satMod val="115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60960" tIns="12192" rIns="24384" bIns="12192" rtlCol="0" anchor="t" anchorCtr="0"/>
          <a:lstStyle/>
          <a:p>
            <a:pPr algn="ctr" defTabSz="609555">
              <a:lnSpc>
                <a:spcPct val="75000"/>
              </a:lnSpc>
              <a:spcAft>
                <a:spcPts val="800"/>
              </a:spcAft>
              <a:defRPr/>
            </a:pPr>
            <a:endParaRPr lang="en-US" sz="2667">
              <a:solidFill>
                <a:srgbClr val="0071C5"/>
              </a:solidFill>
              <a:effectLst>
                <a:outerShdw blurRad="63500" sx="102000" sy="102000" algn="ctr" rotWithShape="0">
                  <a:prstClr val="black">
                    <a:alpha val="10000"/>
                  </a:prstClr>
                </a:outerShdw>
              </a:effectLst>
              <a:latin typeface="Intel Clear Pro" panose="020B0804020202060201" pitchFamily="34" charset="77"/>
              <a:ea typeface="Intel Clear Pro" panose="020B0804020202060201" pitchFamily="34" charset="77"/>
              <a:cs typeface="Intel Clear Pro" panose="020B0804020202060201" pitchFamily="34" charset="77"/>
            </a:endParaRPr>
          </a:p>
        </p:txBody>
      </p:sp>
      <p:graphicFrame>
        <p:nvGraphicFramePr>
          <p:cNvPr id="230" name="Table 229">
            <a:extLst>
              <a:ext uri="{FF2B5EF4-FFF2-40B4-BE49-F238E27FC236}">
                <a16:creationId xmlns:a16="http://schemas.microsoft.com/office/drawing/2014/main" id="{FCC56F4E-1346-6B4D-B104-379F6760C8DF}"/>
              </a:ext>
            </a:extLst>
          </p:cNvPr>
          <p:cNvGraphicFramePr>
            <a:graphicFrameLocks noGrp="1"/>
          </p:cNvGraphicFramePr>
          <p:nvPr/>
        </p:nvGraphicFramePr>
        <p:xfrm>
          <a:off x="3250467" y="300379"/>
          <a:ext cx="8673484" cy="1042587"/>
        </p:xfrm>
        <a:graphic>
          <a:graphicData uri="http://schemas.openxmlformats.org/drawingml/2006/table">
            <a:tbl>
              <a:tblPr firstRow="1" bandRow="1">
                <a:effectLst/>
              </a:tblPr>
              <a:tblGrid>
                <a:gridCol w="1390708">
                  <a:extLst>
                    <a:ext uri="{9D8B030D-6E8A-4147-A177-3AD203B41FA5}">
                      <a16:colId xmlns:a16="http://schemas.microsoft.com/office/drawing/2014/main" val="20000"/>
                    </a:ext>
                  </a:extLst>
                </a:gridCol>
                <a:gridCol w="774232">
                  <a:extLst>
                    <a:ext uri="{9D8B030D-6E8A-4147-A177-3AD203B41FA5}">
                      <a16:colId xmlns:a16="http://schemas.microsoft.com/office/drawing/2014/main" val="3401113911"/>
                    </a:ext>
                  </a:extLst>
                </a:gridCol>
                <a:gridCol w="725192">
                  <a:extLst>
                    <a:ext uri="{9D8B030D-6E8A-4147-A177-3AD203B41FA5}">
                      <a16:colId xmlns:a16="http://schemas.microsoft.com/office/drawing/2014/main" val="20002"/>
                    </a:ext>
                  </a:extLst>
                </a:gridCol>
                <a:gridCol w="725192">
                  <a:extLst>
                    <a:ext uri="{9D8B030D-6E8A-4147-A177-3AD203B41FA5}">
                      <a16:colId xmlns:a16="http://schemas.microsoft.com/office/drawing/2014/main" val="3088475179"/>
                    </a:ext>
                  </a:extLst>
                </a:gridCol>
                <a:gridCol w="725192">
                  <a:extLst>
                    <a:ext uri="{9D8B030D-6E8A-4147-A177-3AD203B41FA5}">
                      <a16:colId xmlns:a16="http://schemas.microsoft.com/office/drawing/2014/main" val="2955468190"/>
                    </a:ext>
                  </a:extLst>
                </a:gridCol>
                <a:gridCol w="725192">
                  <a:extLst>
                    <a:ext uri="{9D8B030D-6E8A-4147-A177-3AD203B41FA5}">
                      <a16:colId xmlns:a16="http://schemas.microsoft.com/office/drawing/2014/main" val="3466656459"/>
                    </a:ext>
                  </a:extLst>
                </a:gridCol>
                <a:gridCol w="725192">
                  <a:extLst>
                    <a:ext uri="{9D8B030D-6E8A-4147-A177-3AD203B41FA5}">
                      <a16:colId xmlns:a16="http://schemas.microsoft.com/office/drawing/2014/main" val="354565929"/>
                    </a:ext>
                  </a:extLst>
                </a:gridCol>
                <a:gridCol w="725192">
                  <a:extLst>
                    <a:ext uri="{9D8B030D-6E8A-4147-A177-3AD203B41FA5}">
                      <a16:colId xmlns:a16="http://schemas.microsoft.com/office/drawing/2014/main" val="61446458"/>
                    </a:ext>
                  </a:extLst>
                </a:gridCol>
                <a:gridCol w="725192">
                  <a:extLst>
                    <a:ext uri="{9D8B030D-6E8A-4147-A177-3AD203B41FA5}">
                      <a16:colId xmlns:a16="http://schemas.microsoft.com/office/drawing/2014/main" val="2837118743"/>
                    </a:ext>
                  </a:extLst>
                </a:gridCol>
                <a:gridCol w="725192">
                  <a:extLst>
                    <a:ext uri="{9D8B030D-6E8A-4147-A177-3AD203B41FA5}">
                      <a16:colId xmlns:a16="http://schemas.microsoft.com/office/drawing/2014/main" val="3073483652"/>
                    </a:ext>
                  </a:extLst>
                </a:gridCol>
                <a:gridCol w="707008">
                  <a:extLst>
                    <a:ext uri="{9D8B030D-6E8A-4147-A177-3AD203B41FA5}">
                      <a16:colId xmlns:a16="http://schemas.microsoft.com/office/drawing/2014/main" val="1464843561"/>
                    </a:ext>
                  </a:extLst>
                </a:gridCol>
              </a:tblGrid>
              <a:tr h="215392">
                <a:tc gridSpan="11">
                  <a:txBody>
                    <a:bodyPr/>
                    <a:lstStyle/>
                    <a:p>
                      <a:pPr algn="ctr" defTabSz="456778"/>
                      <a:r>
                        <a:rPr lang="en-US" sz="1300" b="1" baseline="0">
                          <a:solidFill>
                            <a:schemeClr val="bg1"/>
                          </a:solidFill>
                          <a:latin typeface="+mj-lt"/>
                        </a:rPr>
                        <a:t>ARTIFICIAL INTELLIGENCE</a:t>
                      </a:r>
                    </a:p>
                  </a:txBody>
                  <a:tcPr marL="60960" marR="60960" marT="12192"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77582903"/>
                  </a:ext>
                </a:extLst>
              </a:tr>
              <a:tr h="675684">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2"/>
                        </a:solidFill>
                        <a:effectLst/>
                        <a:uLnTx/>
                        <a:uFillTx/>
                        <a:latin typeface="Intel Clear Light" charset="0"/>
                        <a:ea typeface="Intel Clear Light" charset="0"/>
                        <a:cs typeface="Intel Clear Light"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600" b="1" i="0">
                        <a:solidFill>
                          <a:schemeClr val="tx2"/>
                        </a:solidFill>
                        <a:latin typeface="+mn-lt"/>
                        <a:ea typeface="Intel Clear Pro" charset="0"/>
                        <a:cs typeface="Intel Clear Pro"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p>
                      <a:pPr algn="ctr" defTabSz="456778"/>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1511">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Platforms</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Finance</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Healthcare</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Energy</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Industrial</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Transport</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Retail</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Home</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More…</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sp>
        <p:nvSpPr>
          <p:cNvPr id="245" name="Left-Right Arrow 244">
            <a:extLst>
              <a:ext uri="{FF2B5EF4-FFF2-40B4-BE49-F238E27FC236}">
                <a16:creationId xmlns:a16="http://schemas.microsoft.com/office/drawing/2014/main" id="{A4CF34CF-EEC6-E54B-B2B5-5C31A08F75E4}"/>
              </a:ext>
            </a:extLst>
          </p:cNvPr>
          <p:cNvSpPr/>
          <p:nvPr/>
        </p:nvSpPr>
        <p:spPr>
          <a:xfrm>
            <a:off x="4778202" y="5300373"/>
            <a:ext cx="3677652" cy="228567"/>
          </a:xfrm>
          <a:prstGeom prst="leftRightArrow">
            <a:avLst>
              <a:gd name="adj1" fmla="val 100000"/>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447728" indent="-833926" defTabSz="910255">
              <a:defRPr/>
            </a:pPr>
            <a:r>
              <a:rPr lang="en-US" sz="1200">
                <a:solidFill>
                  <a:prstClr val="white"/>
                </a:solidFill>
                <a:latin typeface="Intel Clear"/>
                <a:ea typeface="Intel Clear" panose="020B0604020203020204" pitchFamily="34" charset="0"/>
                <a:cs typeface="Intel Clear" panose="020B0604020203020204" pitchFamily="34" charset="0"/>
              </a:rPr>
              <a:t>       Data Center</a:t>
            </a:r>
          </a:p>
        </p:txBody>
      </p:sp>
      <p:sp>
        <p:nvSpPr>
          <p:cNvPr id="70" name="Rectangle 69">
            <a:extLst>
              <a:ext uri="{FF2B5EF4-FFF2-40B4-BE49-F238E27FC236}">
                <a16:creationId xmlns:a16="http://schemas.microsoft.com/office/drawing/2014/main" id="{064829B7-1A58-A349-9D9E-A81410424FCA}"/>
              </a:ext>
            </a:extLst>
          </p:cNvPr>
          <p:cNvSpPr/>
          <p:nvPr/>
        </p:nvSpPr>
        <p:spPr bwMode="auto">
          <a:xfrm>
            <a:off x="881236" y="3805836"/>
            <a:ext cx="11053592" cy="1099049"/>
          </a:xfrm>
          <a:prstGeom prst="rect">
            <a:avLst/>
          </a:prstGeom>
          <a:gradFill>
            <a:gsLst>
              <a:gs pos="45000">
                <a:schemeClr val="bg2">
                  <a:lumMod val="60000"/>
                  <a:lumOff val="40000"/>
                  <a:alpha val="50000"/>
                </a:schemeClr>
              </a:gs>
              <a:gs pos="77000">
                <a:schemeClr val="bg1">
                  <a:shade val="100000"/>
                  <a:satMod val="115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60960" tIns="12192" rIns="24384" bIns="12192" rtlCol="0" anchor="t" anchorCtr="0"/>
          <a:lstStyle/>
          <a:p>
            <a:pPr algn="ctr" defTabSz="609555">
              <a:lnSpc>
                <a:spcPct val="75000"/>
              </a:lnSpc>
              <a:spcAft>
                <a:spcPts val="800"/>
              </a:spcAft>
              <a:defRPr/>
            </a:pPr>
            <a:endParaRPr lang="en-US" sz="2667">
              <a:solidFill>
                <a:srgbClr val="0071C5"/>
              </a:solidFill>
              <a:effectLst>
                <a:outerShdw blurRad="63500" sx="102000" sy="102000" algn="ctr" rotWithShape="0">
                  <a:prstClr val="black">
                    <a:alpha val="10000"/>
                  </a:prstClr>
                </a:outerShdw>
              </a:effectLst>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71" name="Rectangle 70">
            <a:extLst>
              <a:ext uri="{FF2B5EF4-FFF2-40B4-BE49-F238E27FC236}">
                <a16:creationId xmlns:a16="http://schemas.microsoft.com/office/drawing/2014/main" id="{3A332AF1-EC8C-9E42-AA09-BB7F83C74363}"/>
              </a:ext>
            </a:extLst>
          </p:cNvPr>
          <p:cNvSpPr/>
          <p:nvPr/>
        </p:nvSpPr>
        <p:spPr bwMode="auto">
          <a:xfrm>
            <a:off x="891324" y="1461816"/>
            <a:ext cx="11052419" cy="1099048"/>
          </a:xfrm>
          <a:prstGeom prst="rect">
            <a:avLst/>
          </a:prstGeom>
          <a:gradFill>
            <a:gsLst>
              <a:gs pos="45000">
                <a:schemeClr val="bg2">
                  <a:lumMod val="60000"/>
                  <a:lumOff val="40000"/>
                  <a:alpha val="50000"/>
                </a:schemeClr>
              </a:gs>
              <a:gs pos="77000">
                <a:schemeClr val="bg1">
                  <a:shade val="100000"/>
                  <a:satMod val="115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60960" tIns="12192" rIns="24384" bIns="12192" rtlCol="0" anchor="t" anchorCtr="0"/>
          <a:lstStyle/>
          <a:p>
            <a:pPr algn="ctr" defTabSz="609555">
              <a:lnSpc>
                <a:spcPct val="75000"/>
              </a:lnSpc>
              <a:spcAft>
                <a:spcPts val="800"/>
              </a:spcAft>
              <a:defRPr/>
            </a:pPr>
            <a:endParaRPr lang="en-US" sz="2667">
              <a:solidFill>
                <a:srgbClr val="0071C5"/>
              </a:solidFill>
              <a:effectLst>
                <a:outerShdw blurRad="63500" sx="102000" sy="102000" algn="ctr" rotWithShape="0">
                  <a:prstClr val="black">
                    <a:alpha val="10000"/>
                  </a:prstClr>
                </a:outerShdw>
              </a:effectLst>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73" name="Rectangle 72">
            <a:extLst>
              <a:ext uri="{FF2B5EF4-FFF2-40B4-BE49-F238E27FC236}">
                <a16:creationId xmlns:a16="http://schemas.microsoft.com/office/drawing/2014/main" id="{B3A4DF84-A92C-B94A-A665-900A01231729}"/>
              </a:ext>
            </a:extLst>
          </p:cNvPr>
          <p:cNvSpPr/>
          <p:nvPr/>
        </p:nvSpPr>
        <p:spPr bwMode="auto">
          <a:xfrm>
            <a:off x="891321" y="2628204"/>
            <a:ext cx="11043179" cy="1099049"/>
          </a:xfrm>
          <a:prstGeom prst="rect">
            <a:avLst/>
          </a:prstGeom>
          <a:gradFill>
            <a:gsLst>
              <a:gs pos="45000">
                <a:schemeClr val="bg2">
                  <a:lumMod val="60000"/>
                  <a:lumOff val="40000"/>
                  <a:alpha val="50000"/>
                </a:schemeClr>
              </a:gs>
              <a:gs pos="77000">
                <a:schemeClr val="bg1">
                  <a:shade val="100000"/>
                  <a:satMod val="115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60960" tIns="12192" rIns="24384" bIns="12192" rtlCol="0" anchor="t" anchorCtr="0"/>
          <a:lstStyle/>
          <a:p>
            <a:pPr algn="ctr" defTabSz="609555">
              <a:lnSpc>
                <a:spcPct val="75000"/>
              </a:lnSpc>
              <a:spcAft>
                <a:spcPts val="800"/>
              </a:spcAft>
              <a:defRPr/>
            </a:pPr>
            <a:endParaRPr lang="en-US" sz="2667">
              <a:solidFill>
                <a:srgbClr val="0071C5"/>
              </a:solidFill>
              <a:effectLst>
                <a:outerShdw blurRad="63500" sx="102000" sy="102000" algn="ctr" rotWithShape="0">
                  <a:prstClr val="black">
                    <a:alpha val="10000"/>
                  </a:prstClr>
                </a:outerShdw>
              </a:effectLst>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74" name="TextBox 89">
            <a:extLst>
              <a:ext uri="{FF2B5EF4-FFF2-40B4-BE49-F238E27FC236}">
                <a16:creationId xmlns:a16="http://schemas.microsoft.com/office/drawing/2014/main" id="{C7B4BEE0-CC9B-0841-BC85-F958567DE406}"/>
              </a:ext>
            </a:extLst>
          </p:cNvPr>
          <p:cNvSpPr txBox="1"/>
          <p:nvPr/>
        </p:nvSpPr>
        <p:spPr>
          <a:xfrm>
            <a:off x="409490" y="1812846"/>
            <a:ext cx="2095412" cy="585481"/>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08427">
              <a:lnSpc>
                <a:spcPct val="70000"/>
              </a:lnSpc>
              <a:defRPr/>
            </a:pPr>
            <a:r>
              <a:rPr lang="en-US" sz="3733" kern="0" dirty="0">
                <a:solidFill>
                  <a:srgbClr val="0071C5"/>
                </a:solidFill>
              </a:rPr>
              <a:t>TOOLKITS</a:t>
            </a:r>
          </a:p>
          <a:p>
            <a:pPr defTabSz="608427">
              <a:lnSpc>
                <a:spcPct val="70000"/>
              </a:lnSpc>
              <a:defRPr/>
            </a:pPr>
            <a:r>
              <a:rPr lang="en-US" sz="1600" b="0" i="1" kern="0" dirty="0">
                <a:solidFill>
                  <a:srgbClr val="00AEEF"/>
                </a:solidFill>
                <a:latin typeface="Intel Clear"/>
              </a:rPr>
              <a:t>App Developers</a:t>
            </a:r>
            <a:endParaRPr lang="en-US" sz="1867" b="0" i="1" kern="0" dirty="0">
              <a:solidFill>
                <a:srgbClr val="00AEEF"/>
              </a:solidFill>
              <a:latin typeface="Intel Clear"/>
            </a:endParaRPr>
          </a:p>
        </p:txBody>
      </p:sp>
      <p:sp>
        <p:nvSpPr>
          <p:cNvPr id="76" name="TextBox 89">
            <a:extLst>
              <a:ext uri="{FF2B5EF4-FFF2-40B4-BE49-F238E27FC236}">
                <a16:creationId xmlns:a16="http://schemas.microsoft.com/office/drawing/2014/main" id="{161B001B-89D6-694E-8912-BDBF49226E2A}"/>
              </a:ext>
            </a:extLst>
          </p:cNvPr>
          <p:cNvSpPr txBox="1"/>
          <p:nvPr/>
        </p:nvSpPr>
        <p:spPr>
          <a:xfrm>
            <a:off x="426145" y="2785035"/>
            <a:ext cx="2095412" cy="585481"/>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08427">
              <a:lnSpc>
                <a:spcPct val="70000"/>
              </a:lnSpc>
              <a:defRPr/>
            </a:pPr>
            <a:r>
              <a:rPr lang="en-US" sz="3733" kern="0" dirty="0">
                <a:solidFill>
                  <a:srgbClr val="0071C5"/>
                </a:solidFill>
              </a:rPr>
              <a:t>Libraries</a:t>
            </a:r>
          </a:p>
          <a:p>
            <a:pPr defTabSz="608427">
              <a:lnSpc>
                <a:spcPct val="70000"/>
              </a:lnSpc>
              <a:defRPr/>
            </a:pPr>
            <a:r>
              <a:rPr lang="en-US" sz="1600" b="0" i="1" kern="0" dirty="0">
                <a:solidFill>
                  <a:srgbClr val="00AEEF"/>
                </a:solidFill>
                <a:latin typeface="Intel Clear"/>
              </a:rPr>
              <a:t>Data Scientists</a:t>
            </a:r>
            <a:endParaRPr lang="en-US" sz="1867" b="0" i="1" kern="0" dirty="0">
              <a:solidFill>
                <a:srgbClr val="00AEEF"/>
              </a:solidFill>
              <a:latin typeface="Intel Clear"/>
            </a:endParaRPr>
          </a:p>
        </p:txBody>
      </p:sp>
      <p:sp>
        <p:nvSpPr>
          <p:cNvPr id="77" name="TextBox 89">
            <a:extLst>
              <a:ext uri="{FF2B5EF4-FFF2-40B4-BE49-F238E27FC236}">
                <a16:creationId xmlns:a16="http://schemas.microsoft.com/office/drawing/2014/main" id="{3B7C51F0-4241-9C40-BEAB-6DC8B922FE7B}"/>
              </a:ext>
            </a:extLst>
          </p:cNvPr>
          <p:cNvSpPr txBox="1"/>
          <p:nvPr/>
        </p:nvSpPr>
        <p:spPr>
          <a:xfrm>
            <a:off x="385814" y="3931525"/>
            <a:ext cx="2324851" cy="585481"/>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08427">
              <a:lnSpc>
                <a:spcPct val="70000"/>
              </a:lnSpc>
              <a:defRPr/>
            </a:pPr>
            <a:r>
              <a:rPr lang="en-US" sz="3733" kern="0" dirty="0">
                <a:solidFill>
                  <a:srgbClr val="0071C5"/>
                </a:solidFill>
              </a:rPr>
              <a:t>Foundation</a:t>
            </a:r>
          </a:p>
          <a:p>
            <a:pPr defTabSz="608427">
              <a:lnSpc>
                <a:spcPct val="70000"/>
              </a:lnSpc>
              <a:defRPr/>
            </a:pPr>
            <a:r>
              <a:rPr lang="en-US" sz="1600" b="0" i="1" kern="0" dirty="0">
                <a:solidFill>
                  <a:srgbClr val="00AEEF"/>
                </a:solidFill>
                <a:latin typeface="Intel Clear"/>
              </a:rPr>
              <a:t>Library Developers</a:t>
            </a:r>
            <a:endParaRPr lang="en-US" sz="1867" b="0" i="1" kern="0" dirty="0">
              <a:solidFill>
                <a:srgbClr val="00AEEF"/>
              </a:solidFill>
              <a:latin typeface="Intel Clear"/>
            </a:endParaRPr>
          </a:p>
        </p:txBody>
      </p:sp>
      <p:pic>
        <p:nvPicPr>
          <p:cNvPr id="83" name="Picture 82">
            <a:extLst>
              <a:ext uri="{FF2B5EF4-FFF2-40B4-BE49-F238E27FC236}">
                <a16:creationId xmlns:a16="http://schemas.microsoft.com/office/drawing/2014/main" id="{C34D480C-49EF-E74C-B35D-26F8C209789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35" t="4244" r="1064" b="5044"/>
          <a:stretch/>
        </p:blipFill>
        <p:spPr>
          <a:xfrm>
            <a:off x="6248934" y="3094896"/>
            <a:ext cx="2821871" cy="406521"/>
          </a:xfrm>
          <a:prstGeom prst="rect">
            <a:avLst/>
          </a:prstGeom>
          <a:ln>
            <a:noFill/>
          </a:ln>
        </p:spPr>
      </p:pic>
      <p:pic>
        <p:nvPicPr>
          <p:cNvPr id="84" name="Picture 83">
            <a:extLst>
              <a:ext uri="{FF2B5EF4-FFF2-40B4-BE49-F238E27FC236}">
                <a16:creationId xmlns:a16="http://schemas.microsoft.com/office/drawing/2014/main" id="{27CF9C8E-D79A-264F-B83C-BDAFCFF4C8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8772"/>
          <a:stretch/>
        </p:blipFill>
        <p:spPr>
          <a:xfrm>
            <a:off x="9337815" y="3095742"/>
            <a:ext cx="1434836" cy="383823"/>
          </a:xfrm>
          <a:prstGeom prst="rect">
            <a:avLst/>
          </a:prstGeom>
        </p:spPr>
      </p:pic>
      <p:grpSp>
        <p:nvGrpSpPr>
          <p:cNvPr id="96" name="Group 60">
            <a:extLst>
              <a:ext uri="{FF2B5EF4-FFF2-40B4-BE49-F238E27FC236}">
                <a16:creationId xmlns:a16="http://schemas.microsoft.com/office/drawing/2014/main" id="{C65202CF-6E44-3C4D-B3C0-B82B1D5A8381}"/>
              </a:ext>
            </a:extLst>
          </p:cNvPr>
          <p:cNvGrpSpPr>
            <a:grpSpLocks noChangeAspect="1"/>
          </p:cNvGrpSpPr>
          <p:nvPr/>
        </p:nvGrpSpPr>
        <p:grpSpPr bwMode="auto">
          <a:xfrm>
            <a:off x="2723102" y="4361083"/>
            <a:ext cx="397305" cy="390660"/>
            <a:chOff x="3522" y="1397"/>
            <a:chExt cx="1136" cy="1117"/>
          </a:xfrm>
        </p:grpSpPr>
        <p:sp>
          <p:nvSpPr>
            <p:cNvPr id="97" name="Freeform 61">
              <a:extLst>
                <a:ext uri="{FF2B5EF4-FFF2-40B4-BE49-F238E27FC236}">
                  <a16:creationId xmlns:a16="http://schemas.microsoft.com/office/drawing/2014/main" id="{C17BE232-2C13-CA4E-A873-7DD50CE5DDC8}"/>
                </a:ext>
              </a:extLst>
            </p:cNvPr>
            <p:cNvSpPr>
              <a:spLocks/>
            </p:cNvSpPr>
            <p:nvPr/>
          </p:nvSpPr>
          <p:spPr bwMode="auto">
            <a:xfrm>
              <a:off x="3598" y="2238"/>
              <a:ext cx="992" cy="276"/>
            </a:xfrm>
            <a:custGeom>
              <a:avLst/>
              <a:gdLst>
                <a:gd name="T0" fmla="*/ 420 w 420"/>
                <a:gd name="T1" fmla="*/ 82 h 117"/>
                <a:gd name="T2" fmla="*/ 393 w 420"/>
                <a:gd name="T3" fmla="*/ 22 h 117"/>
                <a:gd name="T4" fmla="*/ 364 w 420"/>
                <a:gd name="T5" fmla="*/ 8 h 117"/>
                <a:gd name="T6" fmla="*/ 309 w 420"/>
                <a:gd name="T7" fmla="*/ 0 h 117"/>
                <a:gd name="T8" fmla="*/ 307 w 420"/>
                <a:gd name="T9" fmla="*/ 3 h 117"/>
                <a:gd name="T10" fmla="*/ 320 w 420"/>
                <a:gd name="T11" fmla="*/ 27 h 117"/>
                <a:gd name="T12" fmla="*/ 312 w 420"/>
                <a:gd name="T13" fmla="*/ 37 h 117"/>
                <a:gd name="T14" fmla="*/ 261 w 420"/>
                <a:gd name="T15" fmla="*/ 22 h 117"/>
                <a:gd name="T16" fmla="*/ 260 w 420"/>
                <a:gd name="T17" fmla="*/ 22 h 117"/>
                <a:gd name="T18" fmla="*/ 159 w 420"/>
                <a:gd name="T19" fmla="*/ 23 h 117"/>
                <a:gd name="T20" fmla="*/ 158 w 420"/>
                <a:gd name="T21" fmla="*/ 23 h 117"/>
                <a:gd name="T22" fmla="*/ 110 w 420"/>
                <a:gd name="T23" fmla="*/ 37 h 117"/>
                <a:gd name="T24" fmla="*/ 101 w 420"/>
                <a:gd name="T25" fmla="*/ 27 h 117"/>
                <a:gd name="T26" fmla="*/ 114 w 420"/>
                <a:gd name="T27" fmla="*/ 3 h 117"/>
                <a:gd name="T28" fmla="*/ 113 w 420"/>
                <a:gd name="T29" fmla="*/ 0 h 117"/>
                <a:gd name="T30" fmla="*/ 57 w 420"/>
                <a:gd name="T31" fmla="*/ 8 h 117"/>
                <a:gd name="T32" fmla="*/ 27 w 420"/>
                <a:gd name="T33" fmla="*/ 22 h 117"/>
                <a:gd name="T34" fmla="*/ 1 w 420"/>
                <a:gd name="T35" fmla="*/ 82 h 117"/>
                <a:gd name="T36" fmla="*/ 1 w 420"/>
                <a:gd name="T37" fmla="*/ 82 h 117"/>
                <a:gd name="T38" fmla="*/ 1 w 420"/>
                <a:gd name="T39" fmla="*/ 82 h 117"/>
                <a:gd name="T40" fmla="*/ 2 w 420"/>
                <a:gd name="T41" fmla="*/ 84 h 117"/>
                <a:gd name="T42" fmla="*/ 210 w 420"/>
                <a:gd name="T43" fmla="*/ 117 h 117"/>
                <a:gd name="T44" fmla="*/ 418 w 420"/>
                <a:gd name="T45" fmla="*/ 84 h 117"/>
                <a:gd name="T46" fmla="*/ 420 w 420"/>
                <a:gd name="T47" fmla="*/ 82 h 117"/>
                <a:gd name="T48" fmla="*/ 420 w 420"/>
                <a:gd name="T49" fmla="*/ 8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117">
                  <a:moveTo>
                    <a:pt x="420" y="82"/>
                  </a:moveTo>
                  <a:cubicBezTo>
                    <a:pt x="419" y="75"/>
                    <a:pt x="414" y="39"/>
                    <a:pt x="393" y="22"/>
                  </a:cubicBezTo>
                  <a:cubicBezTo>
                    <a:pt x="382" y="14"/>
                    <a:pt x="374" y="11"/>
                    <a:pt x="364" y="8"/>
                  </a:cubicBezTo>
                  <a:cubicBezTo>
                    <a:pt x="344" y="3"/>
                    <a:pt x="325" y="0"/>
                    <a:pt x="309" y="0"/>
                  </a:cubicBezTo>
                  <a:cubicBezTo>
                    <a:pt x="307" y="0"/>
                    <a:pt x="307" y="2"/>
                    <a:pt x="307" y="3"/>
                  </a:cubicBezTo>
                  <a:cubicBezTo>
                    <a:pt x="320" y="27"/>
                    <a:pt x="320" y="27"/>
                    <a:pt x="320" y="27"/>
                  </a:cubicBezTo>
                  <a:cubicBezTo>
                    <a:pt x="324" y="36"/>
                    <a:pt x="321" y="40"/>
                    <a:pt x="312" y="37"/>
                  </a:cubicBezTo>
                  <a:cubicBezTo>
                    <a:pt x="261" y="22"/>
                    <a:pt x="261" y="22"/>
                    <a:pt x="261" y="22"/>
                  </a:cubicBezTo>
                  <a:cubicBezTo>
                    <a:pt x="261" y="22"/>
                    <a:pt x="260" y="22"/>
                    <a:pt x="260" y="22"/>
                  </a:cubicBezTo>
                  <a:cubicBezTo>
                    <a:pt x="216" y="60"/>
                    <a:pt x="179" y="41"/>
                    <a:pt x="159" y="23"/>
                  </a:cubicBezTo>
                  <a:cubicBezTo>
                    <a:pt x="159" y="23"/>
                    <a:pt x="158" y="23"/>
                    <a:pt x="158" y="23"/>
                  </a:cubicBezTo>
                  <a:cubicBezTo>
                    <a:pt x="110" y="37"/>
                    <a:pt x="110" y="37"/>
                    <a:pt x="110" y="37"/>
                  </a:cubicBezTo>
                  <a:cubicBezTo>
                    <a:pt x="101" y="40"/>
                    <a:pt x="97" y="36"/>
                    <a:pt x="101" y="27"/>
                  </a:cubicBezTo>
                  <a:cubicBezTo>
                    <a:pt x="114" y="3"/>
                    <a:pt x="114" y="3"/>
                    <a:pt x="114" y="3"/>
                  </a:cubicBezTo>
                  <a:cubicBezTo>
                    <a:pt x="115" y="2"/>
                    <a:pt x="114" y="0"/>
                    <a:pt x="113" y="0"/>
                  </a:cubicBezTo>
                  <a:cubicBezTo>
                    <a:pt x="96" y="0"/>
                    <a:pt x="76" y="3"/>
                    <a:pt x="57" y="8"/>
                  </a:cubicBezTo>
                  <a:cubicBezTo>
                    <a:pt x="46" y="11"/>
                    <a:pt x="38" y="14"/>
                    <a:pt x="27" y="22"/>
                  </a:cubicBezTo>
                  <a:cubicBezTo>
                    <a:pt x="6" y="39"/>
                    <a:pt x="1" y="75"/>
                    <a:pt x="1" y="82"/>
                  </a:cubicBezTo>
                  <a:cubicBezTo>
                    <a:pt x="1" y="82"/>
                    <a:pt x="1" y="82"/>
                    <a:pt x="1" y="82"/>
                  </a:cubicBezTo>
                  <a:cubicBezTo>
                    <a:pt x="1" y="82"/>
                    <a:pt x="1" y="82"/>
                    <a:pt x="1" y="82"/>
                  </a:cubicBezTo>
                  <a:cubicBezTo>
                    <a:pt x="0" y="83"/>
                    <a:pt x="1" y="84"/>
                    <a:pt x="2" y="84"/>
                  </a:cubicBezTo>
                  <a:cubicBezTo>
                    <a:pt x="13" y="88"/>
                    <a:pt x="94" y="117"/>
                    <a:pt x="210" y="117"/>
                  </a:cubicBezTo>
                  <a:cubicBezTo>
                    <a:pt x="327" y="117"/>
                    <a:pt x="407" y="88"/>
                    <a:pt x="418" y="84"/>
                  </a:cubicBezTo>
                  <a:cubicBezTo>
                    <a:pt x="419" y="84"/>
                    <a:pt x="420" y="83"/>
                    <a:pt x="420" y="82"/>
                  </a:cubicBezTo>
                  <a:cubicBezTo>
                    <a:pt x="420" y="82"/>
                    <a:pt x="420" y="82"/>
                    <a:pt x="420" y="82"/>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133" name="Freeform 62">
              <a:extLst>
                <a:ext uri="{FF2B5EF4-FFF2-40B4-BE49-F238E27FC236}">
                  <a16:creationId xmlns:a16="http://schemas.microsoft.com/office/drawing/2014/main" id="{B69456CC-9400-6A4F-9518-D44C56DAC307}"/>
                </a:ext>
              </a:extLst>
            </p:cNvPr>
            <p:cNvSpPr>
              <a:spLocks noEditPoints="1"/>
            </p:cNvSpPr>
            <p:nvPr/>
          </p:nvSpPr>
          <p:spPr bwMode="auto">
            <a:xfrm>
              <a:off x="3522" y="1397"/>
              <a:ext cx="1136" cy="810"/>
            </a:xfrm>
            <a:custGeom>
              <a:avLst/>
              <a:gdLst>
                <a:gd name="T0" fmla="*/ 426 w 481"/>
                <a:gd name="T1" fmla="*/ 104 h 343"/>
                <a:gd name="T2" fmla="*/ 395 w 481"/>
                <a:gd name="T3" fmla="*/ 56 h 343"/>
                <a:gd name="T4" fmla="*/ 337 w 481"/>
                <a:gd name="T5" fmla="*/ 33 h 343"/>
                <a:gd name="T6" fmla="*/ 260 w 481"/>
                <a:gd name="T7" fmla="*/ 0 h 343"/>
                <a:gd name="T8" fmla="*/ 239 w 481"/>
                <a:gd name="T9" fmla="*/ 9 h 343"/>
                <a:gd name="T10" fmla="*/ 175 w 481"/>
                <a:gd name="T11" fmla="*/ 7 h 343"/>
                <a:gd name="T12" fmla="*/ 115 w 481"/>
                <a:gd name="T13" fmla="*/ 49 h 343"/>
                <a:gd name="T14" fmla="*/ 64 w 481"/>
                <a:gd name="T15" fmla="*/ 74 h 343"/>
                <a:gd name="T16" fmla="*/ 23 w 481"/>
                <a:gd name="T17" fmla="*/ 128 h 343"/>
                <a:gd name="T18" fmla="*/ 22 w 481"/>
                <a:gd name="T19" fmla="*/ 217 h 343"/>
                <a:gd name="T20" fmla="*/ 46 w 481"/>
                <a:gd name="T21" fmla="*/ 285 h 343"/>
                <a:gd name="T22" fmla="*/ 94 w 481"/>
                <a:gd name="T23" fmla="*/ 324 h 343"/>
                <a:gd name="T24" fmla="*/ 120 w 481"/>
                <a:gd name="T25" fmla="*/ 342 h 343"/>
                <a:gd name="T26" fmla="*/ 142 w 481"/>
                <a:gd name="T27" fmla="*/ 325 h 343"/>
                <a:gd name="T28" fmla="*/ 177 w 481"/>
                <a:gd name="T29" fmla="*/ 313 h 343"/>
                <a:gd name="T30" fmla="*/ 182 w 481"/>
                <a:gd name="T31" fmla="*/ 292 h 343"/>
                <a:gd name="T32" fmla="*/ 241 w 481"/>
                <a:gd name="T33" fmla="*/ 315 h 343"/>
                <a:gd name="T34" fmla="*/ 299 w 481"/>
                <a:gd name="T35" fmla="*/ 289 h 343"/>
                <a:gd name="T36" fmla="*/ 305 w 481"/>
                <a:gd name="T37" fmla="*/ 314 h 343"/>
                <a:gd name="T38" fmla="*/ 339 w 481"/>
                <a:gd name="T39" fmla="*/ 325 h 343"/>
                <a:gd name="T40" fmla="*/ 362 w 481"/>
                <a:gd name="T41" fmla="*/ 342 h 343"/>
                <a:gd name="T42" fmla="*/ 387 w 481"/>
                <a:gd name="T43" fmla="*/ 323 h 343"/>
                <a:gd name="T44" fmla="*/ 435 w 481"/>
                <a:gd name="T45" fmla="*/ 285 h 343"/>
                <a:gd name="T46" fmla="*/ 459 w 481"/>
                <a:gd name="T47" fmla="*/ 217 h 343"/>
                <a:gd name="T48" fmla="*/ 458 w 481"/>
                <a:gd name="T49" fmla="*/ 128 h 343"/>
                <a:gd name="T50" fmla="*/ 201 w 481"/>
                <a:gd name="T51" fmla="*/ 93 h 343"/>
                <a:gd name="T52" fmla="*/ 239 w 481"/>
                <a:gd name="T53" fmla="*/ 80 h 343"/>
                <a:gd name="T54" fmla="*/ 259 w 481"/>
                <a:gd name="T55" fmla="*/ 89 h 343"/>
                <a:gd name="T56" fmla="*/ 298 w 481"/>
                <a:gd name="T57" fmla="*/ 123 h 343"/>
                <a:gd name="T58" fmla="*/ 323 w 481"/>
                <a:gd name="T59" fmla="*/ 154 h 343"/>
                <a:gd name="T60" fmla="*/ 310 w 481"/>
                <a:gd name="T61" fmla="*/ 154 h 343"/>
                <a:gd name="T62" fmla="*/ 288 w 481"/>
                <a:gd name="T63" fmla="*/ 153 h 343"/>
                <a:gd name="T64" fmla="*/ 247 w 481"/>
                <a:gd name="T65" fmla="*/ 163 h 343"/>
                <a:gd name="T66" fmla="*/ 232 w 481"/>
                <a:gd name="T67" fmla="*/ 163 h 343"/>
                <a:gd name="T68" fmla="*/ 172 w 481"/>
                <a:gd name="T69" fmla="*/ 154 h 343"/>
                <a:gd name="T70" fmla="*/ 160 w 481"/>
                <a:gd name="T71" fmla="*/ 156 h 343"/>
                <a:gd name="T72" fmla="*/ 165 w 481"/>
                <a:gd name="T73" fmla="*/ 138 h 343"/>
                <a:gd name="T74" fmla="*/ 313 w 481"/>
                <a:gd name="T75" fmla="*/ 182 h 343"/>
                <a:gd name="T76" fmla="*/ 285 w 481"/>
                <a:gd name="T77" fmla="*/ 207 h 343"/>
                <a:gd name="T78" fmla="*/ 257 w 481"/>
                <a:gd name="T79" fmla="*/ 178 h 343"/>
                <a:gd name="T80" fmla="*/ 288 w 481"/>
                <a:gd name="T81" fmla="*/ 166 h 343"/>
                <a:gd name="T82" fmla="*/ 313 w 481"/>
                <a:gd name="T83" fmla="*/ 182 h 343"/>
                <a:gd name="T84" fmla="*/ 196 w 481"/>
                <a:gd name="T85" fmla="*/ 207 h 343"/>
                <a:gd name="T86" fmla="*/ 168 w 481"/>
                <a:gd name="T87" fmla="*/ 182 h 343"/>
                <a:gd name="T88" fmla="*/ 193 w 481"/>
                <a:gd name="T89" fmla="*/ 166 h 343"/>
                <a:gd name="T90" fmla="*/ 224 w 481"/>
                <a:gd name="T91" fmla="*/ 178 h 343"/>
                <a:gd name="T92" fmla="*/ 241 w 481"/>
                <a:gd name="T93" fmla="*/ 296 h 343"/>
                <a:gd name="T94" fmla="*/ 161 w 481"/>
                <a:gd name="T95" fmla="*/ 240 h 343"/>
                <a:gd name="T96" fmla="*/ 153 w 481"/>
                <a:gd name="T97" fmla="*/ 201 h 343"/>
                <a:gd name="T98" fmla="*/ 156 w 481"/>
                <a:gd name="T99" fmla="*/ 197 h 343"/>
                <a:gd name="T100" fmla="*/ 196 w 481"/>
                <a:gd name="T101" fmla="*/ 220 h 343"/>
                <a:gd name="T102" fmla="*/ 239 w 481"/>
                <a:gd name="T103" fmla="*/ 184 h 343"/>
                <a:gd name="T104" fmla="*/ 242 w 481"/>
                <a:gd name="T105" fmla="*/ 184 h 343"/>
                <a:gd name="T106" fmla="*/ 285 w 481"/>
                <a:gd name="T107" fmla="*/ 220 h 343"/>
                <a:gd name="T108" fmla="*/ 325 w 481"/>
                <a:gd name="T109" fmla="*/ 196 h 343"/>
                <a:gd name="T110" fmla="*/ 328 w 481"/>
                <a:gd name="T111" fmla="*/ 201 h 343"/>
                <a:gd name="T112" fmla="*/ 319 w 481"/>
                <a:gd name="T113" fmla="*/ 23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1" h="343">
                  <a:moveTo>
                    <a:pt x="458" y="128"/>
                  </a:moveTo>
                  <a:cubicBezTo>
                    <a:pt x="447" y="119"/>
                    <a:pt x="433" y="115"/>
                    <a:pt x="426" y="104"/>
                  </a:cubicBezTo>
                  <a:cubicBezTo>
                    <a:pt x="421" y="94"/>
                    <a:pt x="422" y="83"/>
                    <a:pt x="418" y="73"/>
                  </a:cubicBezTo>
                  <a:cubicBezTo>
                    <a:pt x="413" y="65"/>
                    <a:pt x="404" y="59"/>
                    <a:pt x="395" y="56"/>
                  </a:cubicBezTo>
                  <a:cubicBezTo>
                    <a:pt x="385" y="53"/>
                    <a:pt x="376" y="51"/>
                    <a:pt x="366" y="48"/>
                  </a:cubicBezTo>
                  <a:cubicBezTo>
                    <a:pt x="356" y="45"/>
                    <a:pt x="345" y="40"/>
                    <a:pt x="337" y="33"/>
                  </a:cubicBezTo>
                  <a:cubicBezTo>
                    <a:pt x="326" y="24"/>
                    <a:pt x="318" y="13"/>
                    <a:pt x="306" y="7"/>
                  </a:cubicBezTo>
                  <a:cubicBezTo>
                    <a:pt x="292" y="0"/>
                    <a:pt x="276" y="0"/>
                    <a:pt x="260" y="0"/>
                  </a:cubicBezTo>
                  <a:cubicBezTo>
                    <a:pt x="253" y="0"/>
                    <a:pt x="245" y="2"/>
                    <a:pt x="242" y="8"/>
                  </a:cubicBezTo>
                  <a:cubicBezTo>
                    <a:pt x="241" y="9"/>
                    <a:pt x="240" y="10"/>
                    <a:pt x="239" y="9"/>
                  </a:cubicBezTo>
                  <a:cubicBezTo>
                    <a:pt x="235" y="2"/>
                    <a:pt x="228" y="0"/>
                    <a:pt x="221" y="0"/>
                  </a:cubicBezTo>
                  <a:cubicBezTo>
                    <a:pt x="205" y="0"/>
                    <a:pt x="189" y="0"/>
                    <a:pt x="175" y="7"/>
                  </a:cubicBezTo>
                  <a:cubicBezTo>
                    <a:pt x="163" y="14"/>
                    <a:pt x="155" y="24"/>
                    <a:pt x="144" y="33"/>
                  </a:cubicBezTo>
                  <a:cubicBezTo>
                    <a:pt x="136" y="40"/>
                    <a:pt x="126" y="45"/>
                    <a:pt x="115" y="49"/>
                  </a:cubicBezTo>
                  <a:cubicBezTo>
                    <a:pt x="105" y="51"/>
                    <a:pt x="96" y="53"/>
                    <a:pt x="86" y="56"/>
                  </a:cubicBezTo>
                  <a:cubicBezTo>
                    <a:pt x="77" y="59"/>
                    <a:pt x="68" y="65"/>
                    <a:pt x="64" y="74"/>
                  </a:cubicBezTo>
                  <a:cubicBezTo>
                    <a:pt x="59" y="83"/>
                    <a:pt x="60" y="95"/>
                    <a:pt x="55" y="104"/>
                  </a:cubicBezTo>
                  <a:cubicBezTo>
                    <a:pt x="48" y="115"/>
                    <a:pt x="34" y="120"/>
                    <a:pt x="23" y="128"/>
                  </a:cubicBezTo>
                  <a:cubicBezTo>
                    <a:pt x="6" y="141"/>
                    <a:pt x="0" y="166"/>
                    <a:pt x="8" y="186"/>
                  </a:cubicBezTo>
                  <a:cubicBezTo>
                    <a:pt x="13" y="196"/>
                    <a:pt x="22" y="205"/>
                    <a:pt x="22" y="217"/>
                  </a:cubicBezTo>
                  <a:cubicBezTo>
                    <a:pt x="22" y="229"/>
                    <a:pt x="12" y="241"/>
                    <a:pt x="15" y="253"/>
                  </a:cubicBezTo>
                  <a:cubicBezTo>
                    <a:pt x="19" y="268"/>
                    <a:pt x="38" y="272"/>
                    <a:pt x="46" y="285"/>
                  </a:cubicBezTo>
                  <a:cubicBezTo>
                    <a:pt x="52" y="296"/>
                    <a:pt x="51" y="312"/>
                    <a:pt x="62" y="318"/>
                  </a:cubicBezTo>
                  <a:cubicBezTo>
                    <a:pt x="72" y="323"/>
                    <a:pt x="86" y="316"/>
                    <a:pt x="94" y="324"/>
                  </a:cubicBezTo>
                  <a:cubicBezTo>
                    <a:pt x="97" y="327"/>
                    <a:pt x="98" y="332"/>
                    <a:pt x="101" y="336"/>
                  </a:cubicBezTo>
                  <a:cubicBezTo>
                    <a:pt x="105" y="342"/>
                    <a:pt x="113" y="343"/>
                    <a:pt x="120" y="342"/>
                  </a:cubicBezTo>
                  <a:cubicBezTo>
                    <a:pt x="126" y="340"/>
                    <a:pt x="132" y="336"/>
                    <a:pt x="136" y="331"/>
                  </a:cubicBezTo>
                  <a:cubicBezTo>
                    <a:pt x="138" y="329"/>
                    <a:pt x="140" y="326"/>
                    <a:pt x="142" y="325"/>
                  </a:cubicBezTo>
                  <a:cubicBezTo>
                    <a:pt x="146" y="322"/>
                    <a:pt x="151" y="323"/>
                    <a:pt x="156" y="322"/>
                  </a:cubicBezTo>
                  <a:cubicBezTo>
                    <a:pt x="164" y="322"/>
                    <a:pt x="172" y="319"/>
                    <a:pt x="177" y="313"/>
                  </a:cubicBezTo>
                  <a:cubicBezTo>
                    <a:pt x="180" y="309"/>
                    <a:pt x="181" y="304"/>
                    <a:pt x="180" y="299"/>
                  </a:cubicBezTo>
                  <a:cubicBezTo>
                    <a:pt x="180" y="296"/>
                    <a:pt x="181" y="294"/>
                    <a:pt x="182" y="292"/>
                  </a:cubicBezTo>
                  <a:cubicBezTo>
                    <a:pt x="182" y="291"/>
                    <a:pt x="182" y="291"/>
                    <a:pt x="183" y="291"/>
                  </a:cubicBezTo>
                  <a:cubicBezTo>
                    <a:pt x="199" y="304"/>
                    <a:pt x="219" y="315"/>
                    <a:pt x="241" y="315"/>
                  </a:cubicBezTo>
                  <a:cubicBezTo>
                    <a:pt x="261" y="315"/>
                    <a:pt x="281" y="303"/>
                    <a:pt x="297" y="289"/>
                  </a:cubicBezTo>
                  <a:cubicBezTo>
                    <a:pt x="298" y="289"/>
                    <a:pt x="298" y="289"/>
                    <a:pt x="299" y="289"/>
                  </a:cubicBezTo>
                  <a:cubicBezTo>
                    <a:pt x="300" y="292"/>
                    <a:pt x="301" y="294"/>
                    <a:pt x="301" y="299"/>
                  </a:cubicBezTo>
                  <a:cubicBezTo>
                    <a:pt x="300" y="304"/>
                    <a:pt x="301" y="310"/>
                    <a:pt x="305" y="314"/>
                  </a:cubicBezTo>
                  <a:cubicBezTo>
                    <a:pt x="310" y="319"/>
                    <a:pt x="318" y="322"/>
                    <a:pt x="325" y="322"/>
                  </a:cubicBezTo>
                  <a:cubicBezTo>
                    <a:pt x="330" y="323"/>
                    <a:pt x="335" y="322"/>
                    <a:pt x="339" y="325"/>
                  </a:cubicBezTo>
                  <a:cubicBezTo>
                    <a:pt x="341" y="326"/>
                    <a:pt x="343" y="328"/>
                    <a:pt x="345" y="331"/>
                  </a:cubicBezTo>
                  <a:cubicBezTo>
                    <a:pt x="349" y="336"/>
                    <a:pt x="355" y="340"/>
                    <a:pt x="362" y="342"/>
                  </a:cubicBezTo>
                  <a:cubicBezTo>
                    <a:pt x="368" y="343"/>
                    <a:pt x="376" y="341"/>
                    <a:pt x="380" y="336"/>
                  </a:cubicBezTo>
                  <a:cubicBezTo>
                    <a:pt x="383" y="332"/>
                    <a:pt x="384" y="327"/>
                    <a:pt x="387" y="323"/>
                  </a:cubicBezTo>
                  <a:cubicBezTo>
                    <a:pt x="395" y="316"/>
                    <a:pt x="409" y="323"/>
                    <a:pt x="419" y="318"/>
                  </a:cubicBezTo>
                  <a:cubicBezTo>
                    <a:pt x="430" y="312"/>
                    <a:pt x="429" y="296"/>
                    <a:pt x="435" y="285"/>
                  </a:cubicBezTo>
                  <a:cubicBezTo>
                    <a:pt x="443" y="272"/>
                    <a:pt x="463" y="268"/>
                    <a:pt x="466" y="253"/>
                  </a:cubicBezTo>
                  <a:cubicBezTo>
                    <a:pt x="469" y="241"/>
                    <a:pt x="459" y="229"/>
                    <a:pt x="459" y="217"/>
                  </a:cubicBezTo>
                  <a:cubicBezTo>
                    <a:pt x="459" y="205"/>
                    <a:pt x="468" y="196"/>
                    <a:pt x="473" y="185"/>
                  </a:cubicBezTo>
                  <a:cubicBezTo>
                    <a:pt x="481" y="166"/>
                    <a:pt x="475" y="141"/>
                    <a:pt x="458" y="128"/>
                  </a:cubicBezTo>
                  <a:moveTo>
                    <a:pt x="183" y="123"/>
                  </a:moveTo>
                  <a:cubicBezTo>
                    <a:pt x="190" y="114"/>
                    <a:pt x="191" y="99"/>
                    <a:pt x="201" y="93"/>
                  </a:cubicBezTo>
                  <a:cubicBezTo>
                    <a:pt x="207" y="90"/>
                    <a:pt x="215" y="91"/>
                    <a:pt x="222" y="89"/>
                  </a:cubicBezTo>
                  <a:cubicBezTo>
                    <a:pt x="229" y="88"/>
                    <a:pt x="235" y="84"/>
                    <a:pt x="239" y="80"/>
                  </a:cubicBezTo>
                  <a:cubicBezTo>
                    <a:pt x="240" y="79"/>
                    <a:pt x="241" y="79"/>
                    <a:pt x="242" y="80"/>
                  </a:cubicBezTo>
                  <a:cubicBezTo>
                    <a:pt x="246" y="84"/>
                    <a:pt x="252" y="88"/>
                    <a:pt x="259" y="89"/>
                  </a:cubicBezTo>
                  <a:cubicBezTo>
                    <a:pt x="266" y="90"/>
                    <a:pt x="274" y="90"/>
                    <a:pt x="280" y="93"/>
                  </a:cubicBezTo>
                  <a:cubicBezTo>
                    <a:pt x="290" y="99"/>
                    <a:pt x="291" y="114"/>
                    <a:pt x="298" y="123"/>
                  </a:cubicBezTo>
                  <a:cubicBezTo>
                    <a:pt x="303" y="129"/>
                    <a:pt x="311" y="132"/>
                    <a:pt x="316" y="138"/>
                  </a:cubicBezTo>
                  <a:cubicBezTo>
                    <a:pt x="320" y="143"/>
                    <a:pt x="322" y="148"/>
                    <a:pt x="323" y="154"/>
                  </a:cubicBezTo>
                  <a:cubicBezTo>
                    <a:pt x="323" y="156"/>
                    <a:pt x="322" y="157"/>
                    <a:pt x="321" y="156"/>
                  </a:cubicBezTo>
                  <a:cubicBezTo>
                    <a:pt x="317" y="155"/>
                    <a:pt x="314" y="154"/>
                    <a:pt x="310" y="154"/>
                  </a:cubicBezTo>
                  <a:cubicBezTo>
                    <a:pt x="310" y="154"/>
                    <a:pt x="310" y="154"/>
                    <a:pt x="310" y="154"/>
                  </a:cubicBezTo>
                  <a:cubicBezTo>
                    <a:pt x="302" y="153"/>
                    <a:pt x="294" y="153"/>
                    <a:pt x="288" y="153"/>
                  </a:cubicBezTo>
                  <a:cubicBezTo>
                    <a:pt x="272" y="153"/>
                    <a:pt x="259" y="156"/>
                    <a:pt x="249" y="163"/>
                  </a:cubicBezTo>
                  <a:cubicBezTo>
                    <a:pt x="248" y="163"/>
                    <a:pt x="248" y="164"/>
                    <a:pt x="247" y="163"/>
                  </a:cubicBezTo>
                  <a:cubicBezTo>
                    <a:pt x="243" y="162"/>
                    <a:pt x="238" y="162"/>
                    <a:pt x="233" y="163"/>
                  </a:cubicBezTo>
                  <a:cubicBezTo>
                    <a:pt x="233" y="164"/>
                    <a:pt x="233" y="163"/>
                    <a:pt x="232" y="163"/>
                  </a:cubicBezTo>
                  <a:cubicBezTo>
                    <a:pt x="222" y="156"/>
                    <a:pt x="209" y="153"/>
                    <a:pt x="193" y="153"/>
                  </a:cubicBezTo>
                  <a:cubicBezTo>
                    <a:pt x="187" y="153"/>
                    <a:pt x="179" y="153"/>
                    <a:pt x="172" y="154"/>
                  </a:cubicBezTo>
                  <a:cubicBezTo>
                    <a:pt x="172" y="154"/>
                    <a:pt x="172" y="154"/>
                    <a:pt x="171" y="154"/>
                  </a:cubicBezTo>
                  <a:cubicBezTo>
                    <a:pt x="168" y="154"/>
                    <a:pt x="164" y="155"/>
                    <a:pt x="160" y="156"/>
                  </a:cubicBezTo>
                  <a:cubicBezTo>
                    <a:pt x="159" y="157"/>
                    <a:pt x="158" y="156"/>
                    <a:pt x="158" y="155"/>
                  </a:cubicBezTo>
                  <a:cubicBezTo>
                    <a:pt x="159" y="149"/>
                    <a:pt x="161" y="143"/>
                    <a:pt x="165" y="138"/>
                  </a:cubicBezTo>
                  <a:cubicBezTo>
                    <a:pt x="170" y="132"/>
                    <a:pt x="178" y="129"/>
                    <a:pt x="183" y="123"/>
                  </a:cubicBezTo>
                  <a:moveTo>
                    <a:pt x="313" y="182"/>
                  </a:moveTo>
                  <a:cubicBezTo>
                    <a:pt x="313" y="192"/>
                    <a:pt x="310" y="205"/>
                    <a:pt x="287" y="207"/>
                  </a:cubicBezTo>
                  <a:cubicBezTo>
                    <a:pt x="286" y="207"/>
                    <a:pt x="286" y="207"/>
                    <a:pt x="285" y="207"/>
                  </a:cubicBezTo>
                  <a:cubicBezTo>
                    <a:pt x="275" y="207"/>
                    <a:pt x="266" y="202"/>
                    <a:pt x="261" y="194"/>
                  </a:cubicBezTo>
                  <a:cubicBezTo>
                    <a:pt x="257" y="187"/>
                    <a:pt x="256" y="181"/>
                    <a:pt x="257" y="178"/>
                  </a:cubicBezTo>
                  <a:cubicBezTo>
                    <a:pt x="257" y="177"/>
                    <a:pt x="257" y="176"/>
                    <a:pt x="258" y="176"/>
                  </a:cubicBezTo>
                  <a:cubicBezTo>
                    <a:pt x="262" y="169"/>
                    <a:pt x="272" y="166"/>
                    <a:pt x="288" y="166"/>
                  </a:cubicBezTo>
                  <a:cubicBezTo>
                    <a:pt x="298" y="166"/>
                    <a:pt x="305" y="168"/>
                    <a:pt x="309" y="172"/>
                  </a:cubicBezTo>
                  <a:cubicBezTo>
                    <a:pt x="313" y="175"/>
                    <a:pt x="313" y="180"/>
                    <a:pt x="313" y="182"/>
                  </a:cubicBezTo>
                  <a:moveTo>
                    <a:pt x="220" y="194"/>
                  </a:moveTo>
                  <a:cubicBezTo>
                    <a:pt x="216" y="200"/>
                    <a:pt x="209" y="207"/>
                    <a:pt x="196" y="207"/>
                  </a:cubicBezTo>
                  <a:cubicBezTo>
                    <a:pt x="195" y="207"/>
                    <a:pt x="194" y="207"/>
                    <a:pt x="194" y="207"/>
                  </a:cubicBezTo>
                  <a:cubicBezTo>
                    <a:pt x="187" y="206"/>
                    <a:pt x="168" y="205"/>
                    <a:pt x="168" y="182"/>
                  </a:cubicBezTo>
                  <a:cubicBezTo>
                    <a:pt x="168" y="180"/>
                    <a:pt x="168" y="175"/>
                    <a:pt x="172" y="172"/>
                  </a:cubicBezTo>
                  <a:cubicBezTo>
                    <a:pt x="176" y="168"/>
                    <a:pt x="183" y="166"/>
                    <a:pt x="193" y="166"/>
                  </a:cubicBezTo>
                  <a:cubicBezTo>
                    <a:pt x="209" y="166"/>
                    <a:pt x="219" y="169"/>
                    <a:pt x="223" y="176"/>
                  </a:cubicBezTo>
                  <a:cubicBezTo>
                    <a:pt x="224" y="176"/>
                    <a:pt x="224" y="177"/>
                    <a:pt x="224" y="178"/>
                  </a:cubicBezTo>
                  <a:cubicBezTo>
                    <a:pt x="225" y="181"/>
                    <a:pt x="224" y="187"/>
                    <a:pt x="220" y="194"/>
                  </a:cubicBezTo>
                  <a:moveTo>
                    <a:pt x="241" y="296"/>
                  </a:moveTo>
                  <a:cubicBezTo>
                    <a:pt x="208" y="296"/>
                    <a:pt x="180" y="267"/>
                    <a:pt x="167" y="248"/>
                  </a:cubicBezTo>
                  <a:cubicBezTo>
                    <a:pt x="165" y="245"/>
                    <a:pt x="163" y="243"/>
                    <a:pt x="161" y="240"/>
                  </a:cubicBezTo>
                  <a:cubicBezTo>
                    <a:pt x="160" y="238"/>
                    <a:pt x="159" y="237"/>
                    <a:pt x="158" y="235"/>
                  </a:cubicBezTo>
                  <a:cubicBezTo>
                    <a:pt x="154" y="227"/>
                    <a:pt x="150" y="211"/>
                    <a:pt x="153" y="201"/>
                  </a:cubicBezTo>
                  <a:cubicBezTo>
                    <a:pt x="154" y="200"/>
                    <a:pt x="154" y="198"/>
                    <a:pt x="155" y="197"/>
                  </a:cubicBezTo>
                  <a:cubicBezTo>
                    <a:pt x="155" y="196"/>
                    <a:pt x="156" y="196"/>
                    <a:pt x="156" y="197"/>
                  </a:cubicBezTo>
                  <a:cubicBezTo>
                    <a:pt x="161" y="208"/>
                    <a:pt x="172" y="219"/>
                    <a:pt x="193" y="220"/>
                  </a:cubicBezTo>
                  <a:cubicBezTo>
                    <a:pt x="194" y="220"/>
                    <a:pt x="195" y="220"/>
                    <a:pt x="196" y="220"/>
                  </a:cubicBezTo>
                  <a:cubicBezTo>
                    <a:pt x="223" y="220"/>
                    <a:pt x="233" y="201"/>
                    <a:pt x="236" y="193"/>
                  </a:cubicBezTo>
                  <a:cubicBezTo>
                    <a:pt x="238" y="190"/>
                    <a:pt x="238" y="187"/>
                    <a:pt x="239" y="184"/>
                  </a:cubicBezTo>
                  <a:cubicBezTo>
                    <a:pt x="239" y="183"/>
                    <a:pt x="240" y="183"/>
                    <a:pt x="240" y="183"/>
                  </a:cubicBezTo>
                  <a:cubicBezTo>
                    <a:pt x="241" y="183"/>
                    <a:pt x="242" y="183"/>
                    <a:pt x="242" y="184"/>
                  </a:cubicBezTo>
                  <a:cubicBezTo>
                    <a:pt x="242" y="186"/>
                    <a:pt x="243" y="190"/>
                    <a:pt x="244" y="193"/>
                  </a:cubicBezTo>
                  <a:cubicBezTo>
                    <a:pt x="247" y="199"/>
                    <a:pt x="257" y="220"/>
                    <a:pt x="285" y="220"/>
                  </a:cubicBezTo>
                  <a:cubicBezTo>
                    <a:pt x="286" y="220"/>
                    <a:pt x="287" y="220"/>
                    <a:pt x="288" y="220"/>
                  </a:cubicBezTo>
                  <a:cubicBezTo>
                    <a:pt x="309" y="219"/>
                    <a:pt x="320" y="208"/>
                    <a:pt x="325" y="196"/>
                  </a:cubicBezTo>
                  <a:cubicBezTo>
                    <a:pt x="325" y="196"/>
                    <a:pt x="326" y="196"/>
                    <a:pt x="326" y="196"/>
                  </a:cubicBezTo>
                  <a:cubicBezTo>
                    <a:pt x="327" y="198"/>
                    <a:pt x="327" y="200"/>
                    <a:pt x="328" y="201"/>
                  </a:cubicBezTo>
                  <a:cubicBezTo>
                    <a:pt x="329" y="204"/>
                    <a:pt x="329" y="208"/>
                    <a:pt x="329" y="212"/>
                  </a:cubicBezTo>
                  <a:cubicBezTo>
                    <a:pt x="328" y="221"/>
                    <a:pt x="325" y="230"/>
                    <a:pt x="319" y="238"/>
                  </a:cubicBezTo>
                  <a:cubicBezTo>
                    <a:pt x="303" y="261"/>
                    <a:pt x="270" y="296"/>
                    <a:pt x="241" y="296"/>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grpSp>
      <p:grpSp>
        <p:nvGrpSpPr>
          <p:cNvPr id="134" name="Group 13">
            <a:extLst>
              <a:ext uri="{FF2B5EF4-FFF2-40B4-BE49-F238E27FC236}">
                <a16:creationId xmlns:a16="http://schemas.microsoft.com/office/drawing/2014/main" id="{2D886D16-5DE2-0E46-BC8B-6A0D070DF558}"/>
              </a:ext>
            </a:extLst>
          </p:cNvPr>
          <p:cNvGrpSpPr>
            <a:grpSpLocks noChangeAspect="1"/>
          </p:cNvGrpSpPr>
          <p:nvPr/>
        </p:nvGrpSpPr>
        <p:grpSpPr bwMode="auto">
          <a:xfrm>
            <a:off x="2743251" y="2009513"/>
            <a:ext cx="377660" cy="432777"/>
            <a:chOff x="2394" y="1562"/>
            <a:chExt cx="973" cy="1115"/>
          </a:xfrm>
        </p:grpSpPr>
        <p:sp>
          <p:nvSpPr>
            <p:cNvPr id="135" name="Freeform 14">
              <a:extLst>
                <a:ext uri="{FF2B5EF4-FFF2-40B4-BE49-F238E27FC236}">
                  <a16:creationId xmlns:a16="http://schemas.microsoft.com/office/drawing/2014/main" id="{79D08CF7-2C56-8C4A-8A15-55FC06849E87}"/>
                </a:ext>
              </a:extLst>
            </p:cNvPr>
            <p:cNvSpPr>
              <a:spLocks/>
            </p:cNvSpPr>
            <p:nvPr/>
          </p:nvSpPr>
          <p:spPr bwMode="auto">
            <a:xfrm>
              <a:off x="2724" y="1803"/>
              <a:ext cx="17" cy="17"/>
            </a:xfrm>
            <a:custGeom>
              <a:avLst/>
              <a:gdLst>
                <a:gd name="T0" fmla="*/ 7 w 7"/>
                <a:gd name="T1" fmla="*/ 0 h 7"/>
                <a:gd name="T2" fmla="*/ 0 w 7"/>
                <a:gd name="T3" fmla="*/ 7 h 7"/>
                <a:gd name="T4" fmla="*/ 7 w 7"/>
                <a:gd name="T5" fmla="*/ 0 h 7"/>
              </a:gdLst>
              <a:ahLst/>
              <a:cxnLst>
                <a:cxn ang="0">
                  <a:pos x="T0" y="T1"/>
                </a:cxn>
                <a:cxn ang="0">
                  <a:pos x="T2" y="T3"/>
                </a:cxn>
                <a:cxn ang="0">
                  <a:pos x="T4" y="T5"/>
                </a:cxn>
              </a:cxnLst>
              <a:rect l="0" t="0" r="r" b="b"/>
              <a:pathLst>
                <a:path w="7" h="7">
                  <a:moveTo>
                    <a:pt x="7" y="0"/>
                  </a:moveTo>
                  <a:cubicBezTo>
                    <a:pt x="4" y="2"/>
                    <a:pt x="2" y="4"/>
                    <a:pt x="0" y="7"/>
                  </a:cubicBezTo>
                  <a:cubicBezTo>
                    <a:pt x="3" y="3"/>
                    <a:pt x="6" y="1"/>
                    <a:pt x="7" y="0"/>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136" name="Freeform 15">
              <a:extLst>
                <a:ext uri="{FF2B5EF4-FFF2-40B4-BE49-F238E27FC236}">
                  <a16:creationId xmlns:a16="http://schemas.microsoft.com/office/drawing/2014/main" id="{DF05FDED-2799-BE49-B375-C1CA1550B1D1}"/>
                </a:ext>
              </a:extLst>
            </p:cNvPr>
            <p:cNvSpPr>
              <a:spLocks/>
            </p:cNvSpPr>
            <p:nvPr/>
          </p:nvSpPr>
          <p:spPr bwMode="auto">
            <a:xfrm>
              <a:off x="2741" y="18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137" name="Freeform 16">
              <a:extLst>
                <a:ext uri="{FF2B5EF4-FFF2-40B4-BE49-F238E27FC236}">
                  <a16:creationId xmlns:a16="http://schemas.microsoft.com/office/drawing/2014/main" id="{E051CD8C-9F4F-4745-9C6F-65108D323537}"/>
                </a:ext>
              </a:extLst>
            </p:cNvPr>
            <p:cNvSpPr>
              <a:spLocks/>
            </p:cNvSpPr>
            <p:nvPr/>
          </p:nvSpPr>
          <p:spPr bwMode="auto">
            <a:xfrm>
              <a:off x="2394" y="2288"/>
              <a:ext cx="973" cy="389"/>
            </a:xfrm>
            <a:custGeom>
              <a:avLst/>
              <a:gdLst>
                <a:gd name="T0" fmla="*/ 412 w 412"/>
                <a:gd name="T1" fmla="*/ 127 h 165"/>
                <a:gd name="T2" fmla="*/ 304 w 412"/>
                <a:gd name="T3" fmla="*/ 7 h 165"/>
                <a:gd name="T4" fmla="*/ 276 w 412"/>
                <a:gd name="T5" fmla="*/ 0 h 165"/>
                <a:gd name="T6" fmla="*/ 273 w 412"/>
                <a:gd name="T7" fmla="*/ 2 h 165"/>
                <a:gd name="T8" fmla="*/ 206 w 412"/>
                <a:gd name="T9" fmla="*/ 88 h 165"/>
                <a:gd name="T10" fmla="*/ 136 w 412"/>
                <a:gd name="T11" fmla="*/ 3 h 165"/>
                <a:gd name="T12" fmla="*/ 132 w 412"/>
                <a:gd name="T13" fmla="*/ 2 h 165"/>
                <a:gd name="T14" fmla="*/ 109 w 412"/>
                <a:gd name="T15" fmla="*/ 8 h 165"/>
                <a:gd name="T16" fmla="*/ 0 w 412"/>
                <a:gd name="T17" fmla="*/ 128 h 165"/>
                <a:gd name="T18" fmla="*/ 1 w 412"/>
                <a:gd name="T19" fmla="*/ 130 h 165"/>
                <a:gd name="T20" fmla="*/ 207 w 412"/>
                <a:gd name="T21" fmla="*/ 165 h 165"/>
                <a:gd name="T22" fmla="*/ 411 w 412"/>
                <a:gd name="T23" fmla="*/ 129 h 165"/>
                <a:gd name="T24" fmla="*/ 412 w 412"/>
                <a:gd name="T25"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2" h="165">
                  <a:moveTo>
                    <a:pt x="412" y="127"/>
                  </a:moveTo>
                  <a:cubicBezTo>
                    <a:pt x="394" y="59"/>
                    <a:pt x="381" y="31"/>
                    <a:pt x="304" y="7"/>
                  </a:cubicBezTo>
                  <a:cubicBezTo>
                    <a:pt x="293" y="4"/>
                    <a:pt x="284" y="2"/>
                    <a:pt x="276" y="0"/>
                  </a:cubicBezTo>
                  <a:cubicBezTo>
                    <a:pt x="275" y="0"/>
                    <a:pt x="274" y="1"/>
                    <a:pt x="273" y="2"/>
                  </a:cubicBezTo>
                  <a:cubicBezTo>
                    <a:pt x="255" y="41"/>
                    <a:pt x="229" y="88"/>
                    <a:pt x="206" y="88"/>
                  </a:cubicBezTo>
                  <a:cubicBezTo>
                    <a:pt x="183" y="88"/>
                    <a:pt x="155" y="42"/>
                    <a:pt x="136" y="3"/>
                  </a:cubicBezTo>
                  <a:cubicBezTo>
                    <a:pt x="135" y="2"/>
                    <a:pt x="133" y="1"/>
                    <a:pt x="132" y="2"/>
                  </a:cubicBezTo>
                  <a:cubicBezTo>
                    <a:pt x="125" y="3"/>
                    <a:pt x="117" y="5"/>
                    <a:pt x="109" y="8"/>
                  </a:cubicBezTo>
                  <a:cubicBezTo>
                    <a:pt x="31" y="31"/>
                    <a:pt x="18" y="60"/>
                    <a:pt x="0" y="128"/>
                  </a:cubicBezTo>
                  <a:cubicBezTo>
                    <a:pt x="0" y="129"/>
                    <a:pt x="0" y="129"/>
                    <a:pt x="1" y="130"/>
                  </a:cubicBezTo>
                  <a:cubicBezTo>
                    <a:pt x="11" y="134"/>
                    <a:pt x="111" y="165"/>
                    <a:pt x="207" y="165"/>
                  </a:cubicBezTo>
                  <a:cubicBezTo>
                    <a:pt x="304" y="165"/>
                    <a:pt x="401" y="133"/>
                    <a:pt x="411" y="129"/>
                  </a:cubicBezTo>
                  <a:cubicBezTo>
                    <a:pt x="412" y="129"/>
                    <a:pt x="412" y="128"/>
                    <a:pt x="412" y="127"/>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138" name="Freeform 17">
              <a:extLst>
                <a:ext uri="{FF2B5EF4-FFF2-40B4-BE49-F238E27FC236}">
                  <a16:creationId xmlns:a16="http://schemas.microsoft.com/office/drawing/2014/main" id="{173F1B3C-532A-CE41-AE9A-5B9BDC2B479B}"/>
                </a:ext>
              </a:extLst>
            </p:cNvPr>
            <p:cNvSpPr>
              <a:spLocks noEditPoints="1"/>
            </p:cNvSpPr>
            <p:nvPr/>
          </p:nvSpPr>
          <p:spPr bwMode="auto">
            <a:xfrm>
              <a:off x="2606" y="1562"/>
              <a:ext cx="548" cy="704"/>
            </a:xfrm>
            <a:custGeom>
              <a:avLst/>
              <a:gdLst>
                <a:gd name="T0" fmla="*/ 226 w 232"/>
                <a:gd name="T1" fmla="*/ 162 h 298"/>
                <a:gd name="T2" fmla="*/ 211 w 232"/>
                <a:gd name="T3" fmla="*/ 150 h 298"/>
                <a:gd name="T4" fmla="*/ 210 w 232"/>
                <a:gd name="T5" fmla="*/ 149 h 298"/>
                <a:gd name="T6" fmla="*/ 181 w 232"/>
                <a:gd name="T7" fmla="*/ 66 h 298"/>
                <a:gd name="T8" fmla="*/ 170 w 232"/>
                <a:gd name="T9" fmla="*/ 54 h 298"/>
                <a:gd name="T10" fmla="*/ 119 w 232"/>
                <a:gd name="T11" fmla="*/ 0 h 298"/>
                <a:gd name="T12" fmla="*/ 105 w 232"/>
                <a:gd name="T13" fmla="*/ 25 h 298"/>
                <a:gd name="T14" fmla="*/ 96 w 232"/>
                <a:gd name="T15" fmla="*/ 19 h 298"/>
                <a:gd name="T16" fmla="*/ 70 w 232"/>
                <a:gd name="T17" fmla="*/ 52 h 298"/>
                <a:gd name="T18" fmla="*/ 22 w 232"/>
                <a:gd name="T19" fmla="*/ 149 h 298"/>
                <a:gd name="T20" fmla="*/ 21 w 232"/>
                <a:gd name="T21" fmla="*/ 150 h 298"/>
                <a:gd name="T22" fmla="*/ 7 w 232"/>
                <a:gd name="T23" fmla="*/ 162 h 298"/>
                <a:gd name="T24" fmla="*/ 5 w 232"/>
                <a:gd name="T25" fmla="*/ 198 h 298"/>
                <a:gd name="T26" fmla="*/ 32 w 232"/>
                <a:gd name="T27" fmla="*/ 230 h 298"/>
                <a:gd name="T28" fmla="*/ 33 w 232"/>
                <a:gd name="T29" fmla="*/ 231 h 298"/>
                <a:gd name="T30" fmla="*/ 116 w 232"/>
                <a:gd name="T31" fmla="*/ 298 h 298"/>
                <a:gd name="T32" fmla="*/ 199 w 232"/>
                <a:gd name="T33" fmla="*/ 231 h 298"/>
                <a:gd name="T34" fmla="*/ 199 w 232"/>
                <a:gd name="T35" fmla="*/ 230 h 298"/>
                <a:gd name="T36" fmla="*/ 227 w 232"/>
                <a:gd name="T37" fmla="*/ 198 h 298"/>
                <a:gd name="T38" fmla="*/ 226 w 232"/>
                <a:gd name="T39" fmla="*/ 162 h 298"/>
                <a:gd name="T40" fmla="*/ 209 w 232"/>
                <a:gd name="T41" fmla="*/ 193 h 298"/>
                <a:gd name="T42" fmla="*/ 190 w 232"/>
                <a:gd name="T43" fmla="*/ 214 h 298"/>
                <a:gd name="T44" fmla="*/ 185 w 232"/>
                <a:gd name="T45" fmla="*/ 214 h 298"/>
                <a:gd name="T46" fmla="*/ 184 w 232"/>
                <a:gd name="T47" fmla="*/ 215 h 298"/>
                <a:gd name="T48" fmla="*/ 182 w 232"/>
                <a:gd name="T49" fmla="*/ 220 h 298"/>
                <a:gd name="T50" fmla="*/ 116 w 232"/>
                <a:gd name="T51" fmla="*/ 279 h 298"/>
                <a:gd name="T52" fmla="*/ 49 w 232"/>
                <a:gd name="T53" fmla="*/ 220 h 298"/>
                <a:gd name="T54" fmla="*/ 48 w 232"/>
                <a:gd name="T55" fmla="*/ 216 h 298"/>
                <a:gd name="T56" fmla="*/ 47 w 232"/>
                <a:gd name="T57" fmla="*/ 215 h 298"/>
                <a:gd name="T58" fmla="*/ 43 w 232"/>
                <a:gd name="T59" fmla="*/ 214 h 298"/>
                <a:gd name="T60" fmla="*/ 23 w 232"/>
                <a:gd name="T61" fmla="*/ 193 h 298"/>
                <a:gd name="T62" fmla="*/ 23 w 232"/>
                <a:gd name="T63" fmla="*/ 171 h 298"/>
                <a:gd name="T64" fmla="*/ 26 w 232"/>
                <a:gd name="T65" fmla="*/ 169 h 298"/>
                <a:gd name="T66" fmla="*/ 28 w 232"/>
                <a:gd name="T67" fmla="*/ 170 h 298"/>
                <a:gd name="T68" fmla="*/ 32 w 232"/>
                <a:gd name="T69" fmla="*/ 181 h 298"/>
                <a:gd name="T70" fmla="*/ 34 w 232"/>
                <a:gd name="T71" fmla="*/ 181 h 298"/>
                <a:gd name="T72" fmla="*/ 40 w 232"/>
                <a:gd name="T73" fmla="*/ 177 h 298"/>
                <a:gd name="T74" fmla="*/ 40 w 232"/>
                <a:gd name="T75" fmla="*/ 177 h 298"/>
                <a:gd name="T76" fmla="*/ 38 w 232"/>
                <a:gd name="T77" fmla="*/ 147 h 298"/>
                <a:gd name="T78" fmla="*/ 50 w 232"/>
                <a:gd name="T79" fmla="*/ 109 h 298"/>
                <a:gd name="T80" fmla="*/ 57 w 232"/>
                <a:gd name="T81" fmla="*/ 102 h 298"/>
                <a:gd name="T82" fmla="*/ 57 w 232"/>
                <a:gd name="T83" fmla="*/ 102 h 298"/>
                <a:gd name="T84" fmla="*/ 57 w 232"/>
                <a:gd name="T85" fmla="*/ 102 h 298"/>
                <a:gd name="T86" fmla="*/ 71 w 232"/>
                <a:gd name="T87" fmla="*/ 99 h 298"/>
                <a:gd name="T88" fmla="*/ 89 w 232"/>
                <a:gd name="T89" fmla="*/ 108 h 298"/>
                <a:gd name="T90" fmla="*/ 116 w 232"/>
                <a:gd name="T91" fmla="*/ 118 h 298"/>
                <a:gd name="T92" fmla="*/ 145 w 232"/>
                <a:gd name="T93" fmla="*/ 107 h 298"/>
                <a:gd name="T94" fmla="*/ 145 w 232"/>
                <a:gd name="T95" fmla="*/ 107 h 298"/>
                <a:gd name="T96" fmla="*/ 166 w 232"/>
                <a:gd name="T97" fmla="*/ 99 h 298"/>
                <a:gd name="T98" fmla="*/ 186 w 232"/>
                <a:gd name="T99" fmla="*/ 120 h 298"/>
                <a:gd name="T100" fmla="*/ 191 w 232"/>
                <a:gd name="T101" fmla="*/ 173 h 298"/>
                <a:gd name="T102" fmla="*/ 192 w 232"/>
                <a:gd name="T103" fmla="*/ 174 h 298"/>
                <a:gd name="T104" fmla="*/ 199 w 232"/>
                <a:gd name="T105" fmla="*/ 178 h 298"/>
                <a:gd name="T106" fmla="*/ 201 w 232"/>
                <a:gd name="T107" fmla="*/ 177 h 298"/>
                <a:gd name="T108" fmla="*/ 203 w 232"/>
                <a:gd name="T109" fmla="*/ 170 h 298"/>
                <a:gd name="T110" fmla="*/ 205 w 232"/>
                <a:gd name="T111" fmla="*/ 169 h 298"/>
                <a:gd name="T112" fmla="*/ 209 w 232"/>
                <a:gd name="T113" fmla="*/ 171 h 298"/>
                <a:gd name="T114" fmla="*/ 209 w 232"/>
                <a:gd name="T115" fmla="*/ 19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98">
                  <a:moveTo>
                    <a:pt x="226" y="162"/>
                  </a:moveTo>
                  <a:cubicBezTo>
                    <a:pt x="222" y="156"/>
                    <a:pt x="217" y="152"/>
                    <a:pt x="211" y="150"/>
                  </a:cubicBezTo>
                  <a:cubicBezTo>
                    <a:pt x="210" y="150"/>
                    <a:pt x="210" y="150"/>
                    <a:pt x="210" y="149"/>
                  </a:cubicBezTo>
                  <a:cubicBezTo>
                    <a:pt x="207" y="117"/>
                    <a:pt x="199" y="86"/>
                    <a:pt x="181" y="66"/>
                  </a:cubicBezTo>
                  <a:cubicBezTo>
                    <a:pt x="178" y="62"/>
                    <a:pt x="174" y="58"/>
                    <a:pt x="170" y="54"/>
                  </a:cubicBezTo>
                  <a:cubicBezTo>
                    <a:pt x="152" y="36"/>
                    <a:pt x="119" y="0"/>
                    <a:pt x="119" y="0"/>
                  </a:cubicBezTo>
                  <a:cubicBezTo>
                    <a:pt x="119" y="0"/>
                    <a:pt x="110" y="30"/>
                    <a:pt x="105" y="25"/>
                  </a:cubicBezTo>
                  <a:cubicBezTo>
                    <a:pt x="105" y="23"/>
                    <a:pt x="101" y="7"/>
                    <a:pt x="96" y="19"/>
                  </a:cubicBezTo>
                  <a:cubicBezTo>
                    <a:pt x="88" y="34"/>
                    <a:pt x="78" y="45"/>
                    <a:pt x="70" y="52"/>
                  </a:cubicBezTo>
                  <a:cubicBezTo>
                    <a:pt x="38" y="70"/>
                    <a:pt x="25" y="108"/>
                    <a:pt x="22" y="149"/>
                  </a:cubicBezTo>
                  <a:cubicBezTo>
                    <a:pt x="22" y="150"/>
                    <a:pt x="21" y="150"/>
                    <a:pt x="21" y="150"/>
                  </a:cubicBezTo>
                  <a:cubicBezTo>
                    <a:pt x="15" y="152"/>
                    <a:pt x="10" y="156"/>
                    <a:pt x="7" y="162"/>
                  </a:cubicBezTo>
                  <a:cubicBezTo>
                    <a:pt x="1" y="171"/>
                    <a:pt x="0" y="185"/>
                    <a:pt x="5" y="198"/>
                  </a:cubicBezTo>
                  <a:cubicBezTo>
                    <a:pt x="10" y="215"/>
                    <a:pt x="22" y="225"/>
                    <a:pt x="32" y="230"/>
                  </a:cubicBezTo>
                  <a:cubicBezTo>
                    <a:pt x="33" y="230"/>
                    <a:pt x="33" y="231"/>
                    <a:pt x="33" y="231"/>
                  </a:cubicBezTo>
                  <a:cubicBezTo>
                    <a:pt x="49" y="273"/>
                    <a:pt x="81" y="298"/>
                    <a:pt x="116" y="298"/>
                  </a:cubicBezTo>
                  <a:cubicBezTo>
                    <a:pt x="151" y="298"/>
                    <a:pt x="182" y="273"/>
                    <a:pt x="199" y="231"/>
                  </a:cubicBezTo>
                  <a:cubicBezTo>
                    <a:pt x="199" y="231"/>
                    <a:pt x="199" y="231"/>
                    <a:pt x="199" y="230"/>
                  </a:cubicBezTo>
                  <a:cubicBezTo>
                    <a:pt x="212" y="226"/>
                    <a:pt x="222" y="214"/>
                    <a:pt x="227" y="198"/>
                  </a:cubicBezTo>
                  <a:cubicBezTo>
                    <a:pt x="232" y="185"/>
                    <a:pt x="231" y="171"/>
                    <a:pt x="226" y="162"/>
                  </a:cubicBezTo>
                  <a:moveTo>
                    <a:pt x="209" y="193"/>
                  </a:moveTo>
                  <a:cubicBezTo>
                    <a:pt x="205" y="205"/>
                    <a:pt x="196" y="212"/>
                    <a:pt x="190" y="214"/>
                  </a:cubicBezTo>
                  <a:cubicBezTo>
                    <a:pt x="185" y="214"/>
                    <a:pt x="185" y="214"/>
                    <a:pt x="185" y="214"/>
                  </a:cubicBezTo>
                  <a:cubicBezTo>
                    <a:pt x="185" y="215"/>
                    <a:pt x="184" y="215"/>
                    <a:pt x="184" y="215"/>
                  </a:cubicBezTo>
                  <a:cubicBezTo>
                    <a:pt x="182" y="220"/>
                    <a:pt x="182" y="220"/>
                    <a:pt x="182" y="220"/>
                  </a:cubicBezTo>
                  <a:cubicBezTo>
                    <a:pt x="170" y="256"/>
                    <a:pt x="144" y="279"/>
                    <a:pt x="116" y="279"/>
                  </a:cubicBezTo>
                  <a:cubicBezTo>
                    <a:pt x="88" y="279"/>
                    <a:pt x="62" y="256"/>
                    <a:pt x="49" y="220"/>
                  </a:cubicBezTo>
                  <a:cubicBezTo>
                    <a:pt x="48" y="216"/>
                    <a:pt x="48" y="216"/>
                    <a:pt x="48" y="216"/>
                  </a:cubicBezTo>
                  <a:cubicBezTo>
                    <a:pt x="48" y="215"/>
                    <a:pt x="47" y="215"/>
                    <a:pt x="47" y="215"/>
                  </a:cubicBezTo>
                  <a:cubicBezTo>
                    <a:pt x="43" y="214"/>
                    <a:pt x="43" y="214"/>
                    <a:pt x="43" y="214"/>
                  </a:cubicBezTo>
                  <a:cubicBezTo>
                    <a:pt x="36" y="212"/>
                    <a:pt x="27" y="204"/>
                    <a:pt x="23" y="193"/>
                  </a:cubicBezTo>
                  <a:cubicBezTo>
                    <a:pt x="20" y="183"/>
                    <a:pt x="21" y="175"/>
                    <a:pt x="23" y="171"/>
                  </a:cubicBezTo>
                  <a:cubicBezTo>
                    <a:pt x="24" y="170"/>
                    <a:pt x="25" y="169"/>
                    <a:pt x="26" y="169"/>
                  </a:cubicBezTo>
                  <a:cubicBezTo>
                    <a:pt x="27" y="168"/>
                    <a:pt x="28" y="169"/>
                    <a:pt x="28" y="170"/>
                  </a:cubicBezTo>
                  <a:cubicBezTo>
                    <a:pt x="32" y="181"/>
                    <a:pt x="32" y="181"/>
                    <a:pt x="32" y="181"/>
                  </a:cubicBezTo>
                  <a:cubicBezTo>
                    <a:pt x="33" y="181"/>
                    <a:pt x="34" y="182"/>
                    <a:pt x="34" y="181"/>
                  </a:cubicBezTo>
                  <a:cubicBezTo>
                    <a:pt x="40" y="177"/>
                    <a:pt x="40" y="177"/>
                    <a:pt x="40" y="177"/>
                  </a:cubicBezTo>
                  <a:cubicBezTo>
                    <a:pt x="40" y="177"/>
                    <a:pt x="40" y="177"/>
                    <a:pt x="40" y="177"/>
                  </a:cubicBezTo>
                  <a:cubicBezTo>
                    <a:pt x="40" y="174"/>
                    <a:pt x="38" y="147"/>
                    <a:pt x="38" y="147"/>
                  </a:cubicBezTo>
                  <a:cubicBezTo>
                    <a:pt x="37" y="129"/>
                    <a:pt x="44" y="116"/>
                    <a:pt x="50" y="109"/>
                  </a:cubicBezTo>
                  <a:cubicBezTo>
                    <a:pt x="52" y="106"/>
                    <a:pt x="54" y="104"/>
                    <a:pt x="57" y="102"/>
                  </a:cubicBezTo>
                  <a:cubicBezTo>
                    <a:pt x="57" y="102"/>
                    <a:pt x="57" y="102"/>
                    <a:pt x="57" y="102"/>
                  </a:cubicBezTo>
                  <a:cubicBezTo>
                    <a:pt x="57" y="102"/>
                    <a:pt x="57" y="102"/>
                    <a:pt x="57" y="102"/>
                  </a:cubicBezTo>
                  <a:cubicBezTo>
                    <a:pt x="61" y="100"/>
                    <a:pt x="66" y="99"/>
                    <a:pt x="71" y="99"/>
                  </a:cubicBezTo>
                  <a:cubicBezTo>
                    <a:pt x="78" y="99"/>
                    <a:pt x="82" y="102"/>
                    <a:pt x="89" y="108"/>
                  </a:cubicBezTo>
                  <a:cubicBezTo>
                    <a:pt x="95" y="115"/>
                    <a:pt x="106" y="118"/>
                    <a:pt x="116" y="118"/>
                  </a:cubicBezTo>
                  <a:cubicBezTo>
                    <a:pt x="127" y="118"/>
                    <a:pt x="137" y="114"/>
                    <a:pt x="145" y="107"/>
                  </a:cubicBezTo>
                  <a:cubicBezTo>
                    <a:pt x="145" y="107"/>
                    <a:pt x="145" y="107"/>
                    <a:pt x="145" y="107"/>
                  </a:cubicBezTo>
                  <a:cubicBezTo>
                    <a:pt x="150" y="101"/>
                    <a:pt x="157" y="98"/>
                    <a:pt x="166" y="99"/>
                  </a:cubicBezTo>
                  <a:cubicBezTo>
                    <a:pt x="176" y="100"/>
                    <a:pt x="184" y="110"/>
                    <a:pt x="186" y="120"/>
                  </a:cubicBezTo>
                  <a:cubicBezTo>
                    <a:pt x="187" y="125"/>
                    <a:pt x="190" y="154"/>
                    <a:pt x="191" y="173"/>
                  </a:cubicBezTo>
                  <a:cubicBezTo>
                    <a:pt x="191" y="173"/>
                    <a:pt x="192" y="173"/>
                    <a:pt x="192" y="174"/>
                  </a:cubicBezTo>
                  <a:cubicBezTo>
                    <a:pt x="194" y="174"/>
                    <a:pt x="197" y="177"/>
                    <a:pt x="199" y="178"/>
                  </a:cubicBezTo>
                  <a:cubicBezTo>
                    <a:pt x="200" y="178"/>
                    <a:pt x="200" y="178"/>
                    <a:pt x="201" y="177"/>
                  </a:cubicBezTo>
                  <a:cubicBezTo>
                    <a:pt x="203" y="170"/>
                    <a:pt x="203" y="170"/>
                    <a:pt x="203" y="170"/>
                  </a:cubicBezTo>
                  <a:cubicBezTo>
                    <a:pt x="204" y="169"/>
                    <a:pt x="204" y="168"/>
                    <a:pt x="205" y="169"/>
                  </a:cubicBezTo>
                  <a:cubicBezTo>
                    <a:pt x="207" y="169"/>
                    <a:pt x="208" y="170"/>
                    <a:pt x="209" y="171"/>
                  </a:cubicBezTo>
                  <a:cubicBezTo>
                    <a:pt x="211" y="175"/>
                    <a:pt x="212" y="183"/>
                    <a:pt x="209" y="193"/>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grpSp>
      <p:sp>
        <p:nvSpPr>
          <p:cNvPr id="148" name="TextBox 89">
            <a:extLst>
              <a:ext uri="{FF2B5EF4-FFF2-40B4-BE49-F238E27FC236}">
                <a16:creationId xmlns:a16="http://schemas.microsoft.com/office/drawing/2014/main" id="{3E362894-9FBE-524B-BCE1-DBC4B1BD0293}"/>
              </a:ext>
            </a:extLst>
          </p:cNvPr>
          <p:cNvSpPr txBox="1"/>
          <p:nvPr/>
        </p:nvSpPr>
        <p:spPr>
          <a:xfrm>
            <a:off x="382447" y="5026803"/>
            <a:ext cx="2324851" cy="585481"/>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08427">
              <a:lnSpc>
                <a:spcPct val="70000"/>
              </a:lnSpc>
              <a:defRPr/>
            </a:pPr>
            <a:r>
              <a:rPr lang="en-US" sz="3733" kern="0" dirty="0">
                <a:solidFill>
                  <a:srgbClr val="0071C5"/>
                </a:solidFill>
              </a:rPr>
              <a:t>Hardware</a:t>
            </a:r>
          </a:p>
          <a:p>
            <a:pPr defTabSz="608427">
              <a:lnSpc>
                <a:spcPct val="70000"/>
              </a:lnSpc>
              <a:defRPr/>
            </a:pPr>
            <a:r>
              <a:rPr lang="en-US" sz="1600" b="0" i="1" kern="0" dirty="0">
                <a:solidFill>
                  <a:srgbClr val="00AEEF"/>
                </a:solidFill>
                <a:latin typeface="Intel Clear"/>
              </a:rPr>
              <a:t>IT System Architects</a:t>
            </a:r>
            <a:endParaRPr lang="en-US" sz="1867" b="0" i="1" kern="0" dirty="0">
              <a:solidFill>
                <a:srgbClr val="00AEEF"/>
              </a:solidFill>
              <a:latin typeface="Intel Clear"/>
            </a:endParaRPr>
          </a:p>
        </p:txBody>
      </p:sp>
      <p:sp>
        <p:nvSpPr>
          <p:cNvPr id="149" name="TextBox 89">
            <a:extLst>
              <a:ext uri="{FF2B5EF4-FFF2-40B4-BE49-F238E27FC236}">
                <a16:creationId xmlns:a16="http://schemas.microsoft.com/office/drawing/2014/main" id="{9228E257-E4A2-B449-9914-55D52E358C2C}"/>
              </a:ext>
            </a:extLst>
          </p:cNvPr>
          <p:cNvSpPr txBox="1"/>
          <p:nvPr/>
        </p:nvSpPr>
        <p:spPr>
          <a:xfrm>
            <a:off x="422959" y="707828"/>
            <a:ext cx="2095412" cy="585481"/>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08427">
              <a:lnSpc>
                <a:spcPct val="70000"/>
              </a:lnSpc>
              <a:defRPr/>
            </a:pPr>
            <a:r>
              <a:rPr lang="en-US" sz="3733" kern="0" dirty="0">
                <a:solidFill>
                  <a:srgbClr val="0071C5"/>
                </a:solidFill>
              </a:rPr>
              <a:t>Solutions</a:t>
            </a:r>
          </a:p>
          <a:p>
            <a:pPr defTabSz="608427">
              <a:lnSpc>
                <a:spcPct val="70000"/>
              </a:lnSpc>
              <a:defRPr/>
            </a:pPr>
            <a:r>
              <a:rPr lang="en-US" sz="1600" b="0" i="1" kern="0" dirty="0">
                <a:solidFill>
                  <a:srgbClr val="00AEEF"/>
                </a:solidFill>
                <a:latin typeface="Intel Clear"/>
              </a:rPr>
              <a:t>Solution Architects</a:t>
            </a:r>
          </a:p>
        </p:txBody>
      </p:sp>
      <p:sp>
        <p:nvSpPr>
          <p:cNvPr id="11" name="Rectangle 10">
            <a:extLst>
              <a:ext uri="{FF2B5EF4-FFF2-40B4-BE49-F238E27FC236}">
                <a16:creationId xmlns:a16="http://schemas.microsoft.com/office/drawing/2014/main" id="{59538D5E-2532-A440-90FF-8969C56A04AE}"/>
              </a:ext>
            </a:extLst>
          </p:cNvPr>
          <p:cNvSpPr/>
          <p:nvPr/>
        </p:nvSpPr>
        <p:spPr>
          <a:xfrm>
            <a:off x="3238366" y="698466"/>
            <a:ext cx="2175596" cy="536429"/>
          </a:xfrm>
          <a:prstGeom prst="rect">
            <a:avLst/>
          </a:prstGeom>
        </p:spPr>
        <p:txBody>
          <a:bodyPr wrap="none">
            <a:spAutoFit/>
          </a:bodyPr>
          <a:lstStyle/>
          <a:p>
            <a:pPr algn="ctr" defTabSz="914377">
              <a:lnSpc>
                <a:spcPct val="90000"/>
              </a:lnSpc>
              <a:defRPr/>
            </a:pPr>
            <a:r>
              <a:rPr lang="en-US" sz="1600" b="1">
                <a:solidFill>
                  <a:srgbClr val="003C71"/>
                </a:solidFill>
                <a:latin typeface="Intel Clear"/>
                <a:ea typeface="Intel Clear Pro" charset="0"/>
                <a:cs typeface="Intel Clear Pro" charset="0"/>
              </a:rPr>
              <a:t>AI Solutions Catalog </a:t>
            </a:r>
            <a:br>
              <a:rPr lang="en-US" sz="1600" b="1">
                <a:solidFill>
                  <a:srgbClr val="003C71"/>
                </a:solidFill>
                <a:latin typeface="Intel Clear"/>
                <a:ea typeface="Intel Clear Pro" charset="0"/>
                <a:cs typeface="Intel Clear Pro" charset="0"/>
              </a:rPr>
            </a:br>
            <a:r>
              <a:rPr lang="en-US" sz="1600" b="1">
                <a:solidFill>
                  <a:srgbClr val="003C71"/>
                </a:solidFill>
                <a:latin typeface="Intel Clear"/>
                <a:ea typeface="Intel Clear Pro" charset="0"/>
                <a:cs typeface="Intel Clear Pro" charset="0"/>
              </a:rPr>
              <a:t>(</a:t>
            </a:r>
            <a:r>
              <a:rPr lang="en-US" sz="1600" b="1">
                <a:solidFill>
                  <a:srgbClr val="003C71"/>
                </a:solidFill>
                <a:latin typeface="Intel Clear"/>
                <a:ea typeface="Intel Clear Pro" charset="0"/>
                <a:cs typeface="Intel Clear Pro" charset="0"/>
                <a:hlinkClick r:id="rId5"/>
              </a:rPr>
              <a:t>Public</a:t>
            </a:r>
            <a:r>
              <a:rPr lang="en-US" sz="1600" b="1">
                <a:solidFill>
                  <a:srgbClr val="003C71"/>
                </a:solidFill>
                <a:latin typeface="Intel Clear"/>
                <a:ea typeface="Intel Clear Pro" charset="0"/>
                <a:cs typeface="Intel Clear Pro" charset="0"/>
              </a:rPr>
              <a:t> &amp; </a:t>
            </a:r>
            <a:r>
              <a:rPr lang="en-US" sz="1600" b="1">
                <a:solidFill>
                  <a:srgbClr val="003C71"/>
                </a:solidFill>
                <a:latin typeface="Intel Clear"/>
                <a:ea typeface="Intel Clear Pro" charset="0"/>
                <a:cs typeface="Intel Clear Pro" charset="0"/>
                <a:hlinkClick r:id="rId6"/>
              </a:rPr>
              <a:t>Internal</a:t>
            </a:r>
            <a:r>
              <a:rPr lang="en-US" sz="1600" b="1">
                <a:solidFill>
                  <a:srgbClr val="003C71"/>
                </a:solidFill>
                <a:latin typeface="Intel Clear"/>
                <a:ea typeface="Intel Clear Pro" charset="0"/>
                <a:cs typeface="Intel Clear Pro" charset="0"/>
              </a:rPr>
              <a:t>)</a:t>
            </a:r>
            <a:endParaRPr lang="en-US" sz="1600" b="1">
              <a:solidFill>
                <a:srgbClr val="003C71"/>
              </a:solidFill>
              <a:latin typeface="Intel Clear Light" charset="0"/>
              <a:ea typeface="Intel Clear Light" charset="0"/>
              <a:cs typeface="Intel Clear Light" charset="0"/>
            </a:endParaRPr>
          </a:p>
        </p:txBody>
      </p:sp>
      <p:grpSp>
        <p:nvGrpSpPr>
          <p:cNvPr id="162" name="Group 79">
            <a:extLst>
              <a:ext uri="{FF2B5EF4-FFF2-40B4-BE49-F238E27FC236}">
                <a16:creationId xmlns:a16="http://schemas.microsoft.com/office/drawing/2014/main" id="{48634DCB-58E4-6445-BC14-DC1C0D3C6C5E}"/>
              </a:ext>
            </a:extLst>
          </p:cNvPr>
          <p:cNvGrpSpPr/>
          <p:nvPr/>
        </p:nvGrpSpPr>
        <p:grpSpPr>
          <a:xfrm>
            <a:off x="6964320" y="687664"/>
            <a:ext cx="453859" cy="389608"/>
            <a:chOff x="6386512" y="1920875"/>
            <a:chExt cx="527050" cy="452439"/>
          </a:xfrm>
          <a:solidFill>
            <a:schemeClr val="tx2"/>
          </a:solidFill>
        </p:grpSpPr>
        <p:sp>
          <p:nvSpPr>
            <p:cNvPr id="163" name="Freeform 782">
              <a:extLst>
                <a:ext uri="{FF2B5EF4-FFF2-40B4-BE49-F238E27FC236}">
                  <a16:creationId xmlns:a16="http://schemas.microsoft.com/office/drawing/2014/main" id="{497306D4-E104-834B-84E2-71DF350FD127}"/>
                </a:ext>
              </a:extLst>
            </p:cNvPr>
            <p:cNvSpPr>
              <a:spLocks/>
            </p:cNvSpPr>
            <p:nvPr/>
          </p:nvSpPr>
          <p:spPr bwMode="auto">
            <a:xfrm>
              <a:off x="6386512" y="1920875"/>
              <a:ext cx="527050" cy="307975"/>
            </a:xfrm>
            <a:custGeom>
              <a:avLst/>
              <a:gdLst>
                <a:gd name="T0" fmla="*/ 16 w 243"/>
                <a:gd name="T1" fmla="*/ 106 h 142"/>
                <a:gd name="T2" fmla="*/ 82 w 243"/>
                <a:gd name="T3" fmla="*/ 106 h 142"/>
                <a:gd name="T4" fmla="*/ 93 w 243"/>
                <a:gd name="T5" fmla="*/ 77 h 142"/>
                <a:gd name="T6" fmla="*/ 97 w 243"/>
                <a:gd name="T7" fmla="*/ 75 h 142"/>
                <a:gd name="T8" fmla="*/ 100 w 243"/>
                <a:gd name="T9" fmla="*/ 77 h 142"/>
                <a:gd name="T10" fmla="*/ 107 w 243"/>
                <a:gd name="T11" fmla="*/ 119 h 142"/>
                <a:gd name="T12" fmla="*/ 115 w 243"/>
                <a:gd name="T13" fmla="*/ 98 h 142"/>
                <a:gd name="T14" fmla="*/ 118 w 243"/>
                <a:gd name="T15" fmla="*/ 96 h 142"/>
                <a:gd name="T16" fmla="*/ 122 w 243"/>
                <a:gd name="T17" fmla="*/ 97 h 142"/>
                <a:gd name="T18" fmla="*/ 125 w 243"/>
                <a:gd name="T19" fmla="*/ 102 h 142"/>
                <a:gd name="T20" fmla="*/ 136 w 243"/>
                <a:gd name="T21" fmla="*/ 59 h 142"/>
                <a:gd name="T22" fmla="*/ 140 w 243"/>
                <a:gd name="T23" fmla="*/ 56 h 142"/>
                <a:gd name="T24" fmla="*/ 143 w 243"/>
                <a:gd name="T25" fmla="*/ 59 h 142"/>
                <a:gd name="T26" fmla="*/ 152 w 243"/>
                <a:gd name="T27" fmla="*/ 142 h 142"/>
                <a:gd name="T28" fmla="*/ 157 w 243"/>
                <a:gd name="T29" fmla="*/ 109 h 142"/>
                <a:gd name="T30" fmla="*/ 161 w 243"/>
                <a:gd name="T31" fmla="*/ 106 h 142"/>
                <a:gd name="T32" fmla="*/ 161 w 243"/>
                <a:gd name="T33" fmla="*/ 106 h 142"/>
                <a:gd name="T34" fmla="*/ 227 w 243"/>
                <a:gd name="T35" fmla="*/ 106 h 142"/>
                <a:gd name="T36" fmla="*/ 231 w 243"/>
                <a:gd name="T37" fmla="*/ 91 h 142"/>
                <a:gd name="T38" fmla="*/ 121 w 243"/>
                <a:gd name="T39" fmla="*/ 37 h 142"/>
                <a:gd name="T40" fmla="*/ 12 w 243"/>
                <a:gd name="T41" fmla="*/ 91 h 142"/>
                <a:gd name="T42" fmla="*/ 16 w 243"/>
                <a:gd name="T43" fmla="*/ 10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142">
                  <a:moveTo>
                    <a:pt x="16" y="106"/>
                  </a:moveTo>
                  <a:cubicBezTo>
                    <a:pt x="82" y="106"/>
                    <a:pt x="82" y="106"/>
                    <a:pt x="82" y="106"/>
                  </a:cubicBezTo>
                  <a:cubicBezTo>
                    <a:pt x="93" y="77"/>
                    <a:pt x="93" y="77"/>
                    <a:pt x="93" y="77"/>
                  </a:cubicBezTo>
                  <a:cubicBezTo>
                    <a:pt x="94" y="75"/>
                    <a:pt x="95" y="74"/>
                    <a:pt x="97" y="75"/>
                  </a:cubicBezTo>
                  <a:cubicBezTo>
                    <a:pt x="99" y="75"/>
                    <a:pt x="100" y="76"/>
                    <a:pt x="100" y="77"/>
                  </a:cubicBezTo>
                  <a:cubicBezTo>
                    <a:pt x="107" y="119"/>
                    <a:pt x="107" y="119"/>
                    <a:pt x="107" y="119"/>
                  </a:cubicBezTo>
                  <a:cubicBezTo>
                    <a:pt x="115" y="98"/>
                    <a:pt x="115" y="98"/>
                    <a:pt x="115" y="98"/>
                  </a:cubicBezTo>
                  <a:cubicBezTo>
                    <a:pt x="116" y="97"/>
                    <a:pt x="117" y="96"/>
                    <a:pt x="118" y="96"/>
                  </a:cubicBezTo>
                  <a:cubicBezTo>
                    <a:pt x="120" y="95"/>
                    <a:pt x="121" y="96"/>
                    <a:pt x="122" y="97"/>
                  </a:cubicBezTo>
                  <a:cubicBezTo>
                    <a:pt x="125" y="102"/>
                    <a:pt x="125" y="102"/>
                    <a:pt x="125" y="102"/>
                  </a:cubicBezTo>
                  <a:cubicBezTo>
                    <a:pt x="136" y="59"/>
                    <a:pt x="136" y="59"/>
                    <a:pt x="136" y="59"/>
                  </a:cubicBezTo>
                  <a:cubicBezTo>
                    <a:pt x="136" y="57"/>
                    <a:pt x="138" y="56"/>
                    <a:pt x="140" y="56"/>
                  </a:cubicBezTo>
                  <a:cubicBezTo>
                    <a:pt x="141" y="56"/>
                    <a:pt x="143" y="58"/>
                    <a:pt x="143" y="59"/>
                  </a:cubicBezTo>
                  <a:cubicBezTo>
                    <a:pt x="152" y="142"/>
                    <a:pt x="152" y="142"/>
                    <a:pt x="152" y="142"/>
                  </a:cubicBezTo>
                  <a:cubicBezTo>
                    <a:pt x="157" y="109"/>
                    <a:pt x="157" y="109"/>
                    <a:pt x="157" y="109"/>
                  </a:cubicBezTo>
                  <a:cubicBezTo>
                    <a:pt x="157" y="108"/>
                    <a:pt x="159" y="106"/>
                    <a:pt x="161" y="106"/>
                  </a:cubicBezTo>
                  <a:cubicBezTo>
                    <a:pt x="161" y="106"/>
                    <a:pt x="161" y="106"/>
                    <a:pt x="161" y="106"/>
                  </a:cubicBezTo>
                  <a:cubicBezTo>
                    <a:pt x="227" y="106"/>
                    <a:pt x="227" y="106"/>
                    <a:pt x="227" y="106"/>
                  </a:cubicBezTo>
                  <a:cubicBezTo>
                    <a:pt x="229" y="101"/>
                    <a:pt x="230" y="95"/>
                    <a:pt x="231" y="91"/>
                  </a:cubicBezTo>
                  <a:cubicBezTo>
                    <a:pt x="243" y="10"/>
                    <a:pt x="146" y="0"/>
                    <a:pt x="121" y="37"/>
                  </a:cubicBezTo>
                  <a:cubicBezTo>
                    <a:pt x="96" y="0"/>
                    <a:pt x="0" y="10"/>
                    <a:pt x="12" y="91"/>
                  </a:cubicBezTo>
                  <a:cubicBezTo>
                    <a:pt x="12" y="95"/>
                    <a:pt x="14" y="100"/>
                    <a:pt x="16"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64" name="Freeform 783">
              <a:extLst>
                <a:ext uri="{FF2B5EF4-FFF2-40B4-BE49-F238E27FC236}">
                  <a16:creationId xmlns:a16="http://schemas.microsoft.com/office/drawing/2014/main" id="{5BED3D9F-F6EC-8F48-93FF-B2E394EFD194}"/>
                </a:ext>
              </a:extLst>
            </p:cNvPr>
            <p:cNvSpPr>
              <a:spLocks/>
            </p:cNvSpPr>
            <p:nvPr/>
          </p:nvSpPr>
          <p:spPr bwMode="auto">
            <a:xfrm>
              <a:off x="6427787" y="2095501"/>
              <a:ext cx="444500" cy="277813"/>
            </a:xfrm>
            <a:custGeom>
              <a:avLst/>
              <a:gdLst>
                <a:gd name="T0" fmla="*/ 145 w 205"/>
                <a:gd name="T1" fmla="*/ 33 h 128"/>
                <a:gd name="T2" fmla="*/ 136 w 205"/>
                <a:gd name="T3" fmla="*/ 89 h 128"/>
                <a:gd name="T4" fmla="*/ 132 w 205"/>
                <a:gd name="T5" fmla="*/ 92 h 128"/>
                <a:gd name="T6" fmla="*/ 132 w 205"/>
                <a:gd name="T7" fmla="*/ 92 h 128"/>
                <a:gd name="T8" fmla="*/ 129 w 205"/>
                <a:gd name="T9" fmla="*/ 89 h 128"/>
                <a:gd name="T10" fmla="*/ 119 w 205"/>
                <a:gd name="T11" fmla="*/ 0 h 128"/>
                <a:gd name="T12" fmla="*/ 111 w 205"/>
                <a:gd name="T13" fmla="*/ 31 h 128"/>
                <a:gd name="T14" fmla="*/ 108 w 205"/>
                <a:gd name="T15" fmla="*/ 33 h 128"/>
                <a:gd name="T16" fmla="*/ 105 w 205"/>
                <a:gd name="T17" fmla="*/ 32 h 128"/>
                <a:gd name="T18" fmla="*/ 101 w 205"/>
                <a:gd name="T19" fmla="*/ 26 h 128"/>
                <a:gd name="T20" fmla="*/ 90 w 205"/>
                <a:gd name="T21" fmla="*/ 53 h 128"/>
                <a:gd name="T22" fmla="*/ 87 w 205"/>
                <a:gd name="T23" fmla="*/ 55 h 128"/>
                <a:gd name="T24" fmla="*/ 84 w 205"/>
                <a:gd name="T25" fmla="*/ 53 h 128"/>
                <a:gd name="T26" fmla="*/ 76 w 205"/>
                <a:gd name="T27" fmla="*/ 11 h 128"/>
                <a:gd name="T28" fmla="*/ 69 w 205"/>
                <a:gd name="T29" fmla="*/ 31 h 128"/>
                <a:gd name="T30" fmla="*/ 66 w 205"/>
                <a:gd name="T31" fmla="*/ 33 h 128"/>
                <a:gd name="T32" fmla="*/ 66 w 205"/>
                <a:gd name="T33" fmla="*/ 33 h 128"/>
                <a:gd name="T34" fmla="*/ 0 w 205"/>
                <a:gd name="T35" fmla="*/ 33 h 128"/>
                <a:gd name="T36" fmla="*/ 102 w 205"/>
                <a:gd name="T37" fmla="*/ 128 h 128"/>
                <a:gd name="T38" fmla="*/ 205 w 205"/>
                <a:gd name="T39" fmla="*/ 34 h 128"/>
                <a:gd name="T40" fmla="*/ 145 w 205"/>
                <a:gd name="T41" fmla="*/ 3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 h="128">
                  <a:moveTo>
                    <a:pt x="145" y="33"/>
                  </a:moveTo>
                  <a:cubicBezTo>
                    <a:pt x="136" y="89"/>
                    <a:pt x="136" y="89"/>
                    <a:pt x="136" y="89"/>
                  </a:cubicBezTo>
                  <a:cubicBezTo>
                    <a:pt x="135" y="91"/>
                    <a:pt x="134" y="92"/>
                    <a:pt x="132" y="92"/>
                  </a:cubicBezTo>
                  <a:cubicBezTo>
                    <a:pt x="132" y="92"/>
                    <a:pt x="132" y="92"/>
                    <a:pt x="132" y="92"/>
                  </a:cubicBezTo>
                  <a:cubicBezTo>
                    <a:pt x="130" y="92"/>
                    <a:pt x="129" y="91"/>
                    <a:pt x="129" y="89"/>
                  </a:cubicBezTo>
                  <a:cubicBezTo>
                    <a:pt x="119" y="0"/>
                    <a:pt x="119" y="0"/>
                    <a:pt x="119" y="0"/>
                  </a:cubicBezTo>
                  <a:cubicBezTo>
                    <a:pt x="111" y="31"/>
                    <a:pt x="111" y="31"/>
                    <a:pt x="111" y="31"/>
                  </a:cubicBezTo>
                  <a:cubicBezTo>
                    <a:pt x="111" y="32"/>
                    <a:pt x="110" y="33"/>
                    <a:pt x="108" y="33"/>
                  </a:cubicBezTo>
                  <a:cubicBezTo>
                    <a:pt x="107" y="34"/>
                    <a:pt x="106" y="33"/>
                    <a:pt x="105" y="32"/>
                  </a:cubicBezTo>
                  <a:cubicBezTo>
                    <a:pt x="101" y="26"/>
                    <a:pt x="101" y="26"/>
                    <a:pt x="101" y="26"/>
                  </a:cubicBezTo>
                  <a:cubicBezTo>
                    <a:pt x="90" y="53"/>
                    <a:pt x="90" y="53"/>
                    <a:pt x="90" y="53"/>
                  </a:cubicBezTo>
                  <a:cubicBezTo>
                    <a:pt x="90" y="55"/>
                    <a:pt x="88" y="56"/>
                    <a:pt x="87" y="55"/>
                  </a:cubicBezTo>
                  <a:cubicBezTo>
                    <a:pt x="85" y="55"/>
                    <a:pt x="84" y="54"/>
                    <a:pt x="84" y="53"/>
                  </a:cubicBezTo>
                  <a:cubicBezTo>
                    <a:pt x="76" y="11"/>
                    <a:pt x="76" y="11"/>
                    <a:pt x="76" y="11"/>
                  </a:cubicBezTo>
                  <a:cubicBezTo>
                    <a:pt x="69" y="31"/>
                    <a:pt x="69" y="31"/>
                    <a:pt x="69" y="31"/>
                  </a:cubicBezTo>
                  <a:cubicBezTo>
                    <a:pt x="68" y="32"/>
                    <a:pt x="67" y="33"/>
                    <a:pt x="66" y="33"/>
                  </a:cubicBezTo>
                  <a:cubicBezTo>
                    <a:pt x="66" y="33"/>
                    <a:pt x="66" y="33"/>
                    <a:pt x="66" y="33"/>
                  </a:cubicBezTo>
                  <a:cubicBezTo>
                    <a:pt x="0" y="33"/>
                    <a:pt x="0" y="33"/>
                    <a:pt x="0" y="33"/>
                  </a:cubicBezTo>
                  <a:cubicBezTo>
                    <a:pt x="14" y="62"/>
                    <a:pt x="46" y="100"/>
                    <a:pt x="102" y="128"/>
                  </a:cubicBezTo>
                  <a:cubicBezTo>
                    <a:pt x="159" y="100"/>
                    <a:pt x="191" y="62"/>
                    <a:pt x="205" y="34"/>
                  </a:cubicBezTo>
                  <a:lnTo>
                    <a:pt x="14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sp>
        <p:nvSpPr>
          <p:cNvPr id="166" name="Freeform 64">
            <a:extLst>
              <a:ext uri="{FF2B5EF4-FFF2-40B4-BE49-F238E27FC236}">
                <a16:creationId xmlns:a16="http://schemas.microsoft.com/office/drawing/2014/main" id="{D1117B03-4E49-4D46-9D44-E16B9DB20461}"/>
              </a:ext>
            </a:extLst>
          </p:cNvPr>
          <p:cNvSpPr>
            <a:spLocks noEditPoints="1"/>
          </p:cNvSpPr>
          <p:nvPr/>
        </p:nvSpPr>
        <p:spPr bwMode="auto">
          <a:xfrm>
            <a:off x="7603660" y="618944"/>
            <a:ext cx="564333" cy="519531"/>
          </a:xfrm>
          <a:custGeom>
            <a:avLst/>
            <a:gdLst>
              <a:gd name="T0" fmla="*/ 352 w 400"/>
              <a:gd name="T1" fmla="*/ 333 h 401"/>
              <a:gd name="T2" fmla="*/ 348 w 400"/>
              <a:gd name="T3" fmla="*/ 235 h 401"/>
              <a:gd name="T4" fmla="*/ 358 w 400"/>
              <a:gd name="T5" fmla="*/ 205 h 401"/>
              <a:gd name="T6" fmla="*/ 146 w 400"/>
              <a:gd name="T7" fmla="*/ 9 h 401"/>
              <a:gd name="T8" fmla="*/ 63 w 400"/>
              <a:gd name="T9" fmla="*/ 49 h 401"/>
              <a:gd name="T10" fmla="*/ 32 w 400"/>
              <a:gd name="T11" fmla="*/ 189 h 401"/>
              <a:gd name="T12" fmla="*/ 20 w 400"/>
              <a:gd name="T13" fmla="*/ 389 h 401"/>
              <a:gd name="T14" fmla="*/ 400 w 400"/>
              <a:gd name="T15" fmla="*/ 401 h 401"/>
              <a:gd name="T16" fmla="*/ 343 w 400"/>
              <a:gd name="T17" fmla="*/ 232 h 401"/>
              <a:gd name="T18" fmla="*/ 345 w 400"/>
              <a:gd name="T19" fmla="*/ 233 h 401"/>
              <a:gd name="T20" fmla="*/ 343 w 400"/>
              <a:gd name="T21" fmla="*/ 232 h 401"/>
              <a:gd name="T22" fmla="*/ 332 w 400"/>
              <a:gd name="T23" fmla="*/ 234 h 401"/>
              <a:gd name="T24" fmla="*/ 327 w 400"/>
              <a:gd name="T25" fmla="*/ 223 h 401"/>
              <a:gd name="T26" fmla="*/ 253 w 400"/>
              <a:gd name="T27" fmla="*/ 333 h 401"/>
              <a:gd name="T28" fmla="*/ 148 w 400"/>
              <a:gd name="T29" fmla="*/ 332 h 401"/>
              <a:gd name="T30" fmla="*/ 162 w 400"/>
              <a:gd name="T31" fmla="*/ 282 h 401"/>
              <a:gd name="T32" fmla="*/ 208 w 400"/>
              <a:gd name="T33" fmla="*/ 298 h 401"/>
              <a:gd name="T34" fmla="*/ 208 w 400"/>
              <a:gd name="T35" fmla="*/ 298 h 401"/>
              <a:gd name="T36" fmla="*/ 166 w 400"/>
              <a:gd name="T37" fmla="*/ 269 h 401"/>
              <a:gd name="T38" fmla="*/ 236 w 400"/>
              <a:gd name="T39" fmla="*/ 274 h 401"/>
              <a:gd name="T40" fmla="*/ 200 w 400"/>
              <a:gd name="T41" fmla="*/ 231 h 401"/>
              <a:gd name="T42" fmla="*/ 182 w 400"/>
              <a:gd name="T43" fmla="*/ 209 h 401"/>
              <a:gd name="T44" fmla="*/ 218 w 400"/>
              <a:gd name="T45" fmla="*/ 209 h 401"/>
              <a:gd name="T46" fmla="*/ 169 w 400"/>
              <a:gd name="T47" fmla="*/ 256 h 401"/>
              <a:gd name="T48" fmla="*/ 206 w 400"/>
              <a:gd name="T49" fmla="*/ 236 h 401"/>
              <a:gd name="T50" fmla="*/ 206 w 400"/>
              <a:gd name="T51" fmla="*/ 236 h 401"/>
              <a:gd name="T52" fmla="*/ 131 w 400"/>
              <a:gd name="T53" fmla="*/ 18 h 401"/>
              <a:gd name="T54" fmla="*/ 131 w 400"/>
              <a:gd name="T55" fmla="*/ 69 h 401"/>
              <a:gd name="T56" fmla="*/ 105 w 400"/>
              <a:gd name="T57" fmla="*/ 32 h 401"/>
              <a:gd name="T58" fmla="*/ 89 w 400"/>
              <a:gd name="T59" fmla="*/ 45 h 401"/>
              <a:gd name="T60" fmla="*/ 124 w 400"/>
              <a:gd name="T61" fmla="*/ 92 h 401"/>
              <a:gd name="T62" fmla="*/ 60 w 400"/>
              <a:gd name="T63" fmla="*/ 103 h 401"/>
              <a:gd name="T64" fmla="*/ 53 w 400"/>
              <a:gd name="T65" fmla="*/ 120 h 401"/>
              <a:gd name="T66" fmla="*/ 96 w 400"/>
              <a:gd name="T67" fmla="*/ 123 h 401"/>
              <a:gd name="T68" fmla="*/ 41 w 400"/>
              <a:gd name="T69" fmla="*/ 177 h 401"/>
              <a:gd name="T70" fmla="*/ 52 w 400"/>
              <a:gd name="T71" fmla="*/ 349 h 401"/>
              <a:gd name="T72" fmla="*/ 54 w 400"/>
              <a:gd name="T73" fmla="*/ 192 h 401"/>
              <a:gd name="T74" fmla="*/ 168 w 400"/>
              <a:gd name="T75" fmla="*/ 161 h 401"/>
              <a:gd name="T76" fmla="*/ 52 w 400"/>
              <a:gd name="T77" fmla="*/ 389 h 401"/>
              <a:gd name="T78" fmla="*/ 133 w 400"/>
              <a:gd name="T79" fmla="*/ 383 h 401"/>
              <a:gd name="T80" fmla="*/ 200 w 400"/>
              <a:gd name="T81" fmla="*/ 364 h 401"/>
              <a:gd name="T82" fmla="*/ 210 w 400"/>
              <a:gd name="T83" fmla="*/ 359 h 401"/>
              <a:gd name="T84" fmla="*/ 210 w 400"/>
              <a:gd name="T85" fmla="*/ 359 h 401"/>
              <a:gd name="T86" fmla="*/ 312 w 400"/>
              <a:gd name="T87" fmla="*/ 389 h 401"/>
              <a:gd name="T88" fmla="*/ 230 w 400"/>
              <a:gd name="T89" fmla="*/ 166 h 401"/>
              <a:gd name="T90" fmla="*/ 332 w 400"/>
              <a:gd name="T91" fmla="*/ 24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401">
                <a:moveTo>
                  <a:pt x="360" y="389"/>
                </a:moveTo>
                <a:cubicBezTo>
                  <a:pt x="360" y="333"/>
                  <a:pt x="360" y="333"/>
                  <a:pt x="360" y="333"/>
                </a:cubicBezTo>
                <a:cubicBezTo>
                  <a:pt x="352" y="333"/>
                  <a:pt x="352" y="333"/>
                  <a:pt x="352" y="333"/>
                </a:cubicBezTo>
                <a:cubicBezTo>
                  <a:pt x="352" y="326"/>
                  <a:pt x="347" y="319"/>
                  <a:pt x="340" y="318"/>
                </a:cubicBezTo>
                <a:cubicBezTo>
                  <a:pt x="340" y="241"/>
                  <a:pt x="340" y="241"/>
                  <a:pt x="340" y="241"/>
                </a:cubicBezTo>
                <a:cubicBezTo>
                  <a:pt x="343" y="240"/>
                  <a:pt x="346" y="238"/>
                  <a:pt x="348" y="235"/>
                </a:cubicBezTo>
                <a:cubicBezTo>
                  <a:pt x="356" y="220"/>
                  <a:pt x="356" y="220"/>
                  <a:pt x="356" y="220"/>
                </a:cubicBezTo>
                <a:cubicBezTo>
                  <a:pt x="351" y="217"/>
                  <a:pt x="351" y="217"/>
                  <a:pt x="351" y="217"/>
                </a:cubicBezTo>
                <a:cubicBezTo>
                  <a:pt x="358" y="205"/>
                  <a:pt x="358" y="205"/>
                  <a:pt x="358" y="205"/>
                </a:cubicBezTo>
                <a:cubicBezTo>
                  <a:pt x="144" y="82"/>
                  <a:pt x="144" y="82"/>
                  <a:pt x="144" y="82"/>
                </a:cubicBezTo>
                <a:cubicBezTo>
                  <a:pt x="153" y="23"/>
                  <a:pt x="153" y="23"/>
                  <a:pt x="153" y="23"/>
                </a:cubicBezTo>
                <a:cubicBezTo>
                  <a:pt x="154" y="18"/>
                  <a:pt x="151" y="11"/>
                  <a:pt x="146" y="9"/>
                </a:cubicBezTo>
                <a:cubicBezTo>
                  <a:pt x="136" y="3"/>
                  <a:pt x="136" y="3"/>
                  <a:pt x="136" y="3"/>
                </a:cubicBezTo>
                <a:cubicBezTo>
                  <a:pt x="131" y="0"/>
                  <a:pt x="124" y="0"/>
                  <a:pt x="120" y="3"/>
                </a:cubicBezTo>
                <a:cubicBezTo>
                  <a:pt x="105" y="13"/>
                  <a:pt x="72" y="36"/>
                  <a:pt x="63" y="49"/>
                </a:cubicBezTo>
                <a:cubicBezTo>
                  <a:pt x="47" y="73"/>
                  <a:pt x="29" y="148"/>
                  <a:pt x="23" y="174"/>
                </a:cubicBezTo>
                <a:cubicBezTo>
                  <a:pt x="22" y="179"/>
                  <a:pt x="25" y="185"/>
                  <a:pt x="29" y="188"/>
                </a:cubicBezTo>
                <a:cubicBezTo>
                  <a:pt x="32" y="189"/>
                  <a:pt x="32" y="189"/>
                  <a:pt x="32" y="189"/>
                </a:cubicBezTo>
                <a:cubicBezTo>
                  <a:pt x="32" y="349"/>
                  <a:pt x="32" y="349"/>
                  <a:pt x="32" y="349"/>
                </a:cubicBezTo>
                <a:cubicBezTo>
                  <a:pt x="20" y="349"/>
                  <a:pt x="20" y="349"/>
                  <a:pt x="20" y="349"/>
                </a:cubicBezTo>
                <a:cubicBezTo>
                  <a:pt x="20" y="389"/>
                  <a:pt x="20" y="389"/>
                  <a:pt x="20" y="389"/>
                </a:cubicBezTo>
                <a:cubicBezTo>
                  <a:pt x="0" y="389"/>
                  <a:pt x="0" y="389"/>
                  <a:pt x="0" y="389"/>
                </a:cubicBezTo>
                <a:cubicBezTo>
                  <a:pt x="0" y="401"/>
                  <a:pt x="0" y="401"/>
                  <a:pt x="0" y="401"/>
                </a:cubicBezTo>
                <a:cubicBezTo>
                  <a:pt x="400" y="401"/>
                  <a:pt x="400" y="401"/>
                  <a:pt x="400" y="401"/>
                </a:cubicBezTo>
                <a:cubicBezTo>
                  <a:pt x="400" y="389"/>
                  <a:pt x="400" y="389"/>
                  <a:pt x="400" y="389"/>
                </a:cubicBezTo>
                <a:lnTo>
                  <a:pt x="360" y="389"/>
                </a:lnTo>
                <a:close/>
                <a:moveTo>
                  <a:pt x="343" y="232"/>
                </a:moveTo>
                <a:cubicBezTo>
                  <a:pt x="350" y="220"/>
                  <a:pt x="350" y="220"/>
                  <a:pt x="350" y="220"/>
                </a:cubicBezTo>
                <a:cubicBezTo>
                  <a:pt x="352" y="221"/>
                  <a:pt x="352" y="221"/>
                  <a:pt x="352" y="221"/>
                </a:cubicBezTo>
                <a:cubicBezTo>
                  <a:pt x="345" y="233"/>
                  <a:pt x="345" y="233"/>
                  <a:pt x="345" y="233"/>
                </a:cubicBezTo>
                <a:cubicBezTo>
                  <a:pt x="344" y="235"/>
                  <a:pt x="342" y="237"/>
                  <a:pt x="340" y="238"/>
                </a:cubicBezTo>
                <a:cubicBezTo>
                  <a:pt x="340" y="234"/>
                  <a:pt x="340" y="234"/>
                  <a:pt x="340" y="234"/>
                </a:cubicBezTo>
                <a:cubicBezTo>
                  <a:pt x="341" y="234"/>
                  <a:pt x="342" y="233"/>
                  <a:pt x="343" y="232"/>
                </a:cubicBezTo>
                <a:close/>
                <a:moveTo>
                  <a:pt x="327" y="223"/>
                </a:moveTo>
                <a:cubicBezTo>
                  <a:pt x="329" y="224"/>
                  <a:pt x="329" y="224"/>
                  <a:pt x="329" y="224"/>
                </a:cubicBezTo>
                <a:cubicBezTo>
                  <a:pt x="327" y="228"/>
                  <a:pt x="329" y="232"/>
                  <a:pt x="332" y="234"/>
                </a:cubicBezTo>
                <a:cubicBezTo>
                  <a:pt x="332" y="238"/>
                  <a:pt x="332" y="238"/>
                  <a:pt x="332" y="238"/>
                </a:cubicBezTo>
                <a:cubicBezTo>
                  <a:pt x="332" y="238"/>
                  <a:pt x="331" y="237"/>
                  <a:pt x="331" y="237"/>
                </a:cubicBezTo>
                <a:cubicBezTo>
                  <a:pt x="326" y="234"/>
                  <a:pt x="324" y="228"/>
                  <a:pt x="327" y="223"/>
                </a:cubicBezTo>
                <a:close/>
                <a:moveTo>
                  <a:pt x="200" y="303"/>
                </a:moveTo>
                <a:cubicBezTo>
                  <a:pt x="252" y="332"/>
                  <a:pt x="252" y="332"/>
                  <a:pt x="252" y="332"/>
                </a:cubicBezTo>
                <a:cubicBezTo>
                  <a:pt x="253" y="333"/>
                  <a:pt x="253" y="333"/>
                  <a:pt x="253" y="333"/>
                </a:cubicBezTo>
                <a:cubicBezTo>
                  <a:pt x="200" y="355"/>
                  <a:pt x="200" y="355"/>
                  <a:pt x="200" y="355"/>
                </a:cubicBezTo>
                <a:cubicBezTo>
                  <a:pt x="147" y="333"/>
                  <a:pt x="147" y="333"/>
                  <a:pt x="147" y="333"/>
                </a:cubicBezTo>
                <a:cubicBezTo>
                  <a:pt x="148" y="332"/>
                  <a:pt x="148" y="332"/>
                  <a:pt x="148" y="332"/>
                </a:cubicBezTo>
                <a:lnTo>
                  <a:pt x="200" y="303"/>
                </a:lnTo>
                <a:close/>
                <a:moveTo>
                  <a:pt x="151" y="321"/>
                </a:moveTo>
                <a:cubicBezTo>
                  <a:pt x="162" y="282"/>
                  <a:pt x="162" y="282"/>
                  <a:pt x="162" y="282"/>
                </a:cubicBezTo>
                <a:cubicBezTo>
                  <a:pt x="192" y="298"/>
                  <a:pt x="192" y="298"/>
                  <a:pt x="192" y="298"/>
                </a:cubicBezTo>
                <a:lnTo>
                  <a:pt x="151" y="321"/>
                </a:lnTo>
                <a:close/>
                <a:moveTo>
                  <a:pt x="208" y="298"/>
                </a:moveTo>
                <a:cubicBezTo>
                  <a:pt x="238" y="282"/>
                  <a:pt x="238" y="282"/>
                  <a:pt x="238" y="282"/>
                </a:cubicBezTo>
                <a:cubicBezTo>
                  <a:pt x="249" y="321"/>
                  <a:pt x="249" y="321"/>
                  <a:pt x="249" y="321"/>
                </a:cubicBezTo>
                <a:lnTo>
                  <a:pt x="208" y="298"/>
                </a:lnTo>
                <a:close/>
                <a:moveTo>
                  <a:pt x="200" y="294"/>
                </a:moveTo>
                <a:cubicBezTo>
                  <a:pt x="164" y="274"/>
                  <a:pt x="164" y="274"/>
                  <a:pt x="164" y="274"/>
                </a:cubicBezTo>
                <a:cubicBezTo>
                  <a:pt x="166" y="269"/>
                  <a:pt x="166" y="269"/>
                  <a:pt x="166" y="269"/>
                </a:cubicBezTo>
                <a:cubicBezTo>
                  <a:pt x="200" y="241"/>
                  <a:pt x="200" y="241"/>
                  <a:pt x="200" y="241"/>
                </a:cubicBezTo>
                <a:cubicBezTo>
                  <a:pt x="234" y="269"/>
                  <a:pt x="234" y="269"/>
                  <a:pt x="234" y="269"/>
                </a:cubicBezTo>
                <a:cubicBezTo>
                  <a:pt x="236" y="274"/>
                  <a:pt x="236" y="274"/>
                  <a:pt x="236" y="274"/>
                </a:cubicBezTo>
                <a:lnTo>
                  <a:pt x="200" y="294"/>
                </a:lnTo>
                <a:close/>
                <a:moveTo>
                  <a:pt x="218" y="217"/>
                </a:moveTo>
                <a:cubicBezTo>
                  <a:pt x="200" y="231"/>
                  <a:pt x="200" y="231"/>
                  <a:pt x="200" y="231"/>
                </a:cubicBezTo>
                <a:cubicBezTo>
                  <a:pt x="182" y="217"/>
                  <a:pt x="182" y="217"/>
                  <a:pt x="182" y="217"/>
                </a:cubicBezTo>
                <a:lnTo>
                  <a:pt x="218" y="217"/>
                </a:lnTo>
                <a:close/>
                <a:moveTo>
                  <a:pt x="182" y="209"/>
                </a:moveTo>
                <a:cubicBezTo>
                  <a:pt x="188" y="191"/>
                  <a:pt x="188" y="191"/>
                  <a:pt x="188" y="191"/>
                </a:cubicBezTo>
                <a:cubicBezTo>
                  <a:pt x="212" y="191"/>
                  <a:pt x="212" y="191"/>
                  <a:pt x="212" y="191"/>
                </a:cubicBezTo>
                <a:cubicBezTo>
                  <a:pt x="218" y="209"/>
                  <a:pt x="218" y="209"/>
                  <a:pt x="218" y="209"/>
                </a:cubicBezTo>
                <a:lnTo>
                  <a:pt x="182" y="209"/>
                </a:lnTo>
                <a:close/>
                <a:moveTo>
                  <a:pt x="194" y="236"/>
                </a:moveTo>
                <a:cubicBezTo>
                  <a:pt x="169" y="256"/>
                  <a:pt x="169" y="256"/>
                  <a:pt x="169" y="256"/>
                </a:cubicBezTo>
                <a:cubicBezTo>
                  <a:pt x="178" y="224"/>
                  <a:pt x="178" y="224"/>
                  <a:pt x="178" y="224"/>
                </a:cubicBezTo>
                <a:lnTo>
                  <a:pt x="194" y="236"/>
                </a:lnTo>
                <a:close/>
                <a:moveTo>
                  <a:pt x="206" y="236"/>
                </a:moveTo>
                <a:cubicBezTo>
                  <a:pt x="222" y="224"/>
                  <a:pt x="222" y="224"/>
                  <a:pt x="222" y="224"/>
                </a:cubicBezTo>
                <a:cubicBezTo>
                  <a:pt x="231" y="256"/>
                  <a:pt x="231" y="256"/>
                  <a:pt x="231" y="256"/>
                </a:cubicBezTo>
                <a:lnTo>
                  <a:pt x="206" y="236"/>
                </a:lnTo>
                <a:close/>
                <a:moveTo>
                  <a:pt x="105" y="32"/>
                </a:moveTo>
                <a:cubicBezTo>
                  <a:pt x="112" y="27"/>
                  <a:pt x="119" y="22"/>
                  <a:pt x="126" y="18"/>
                </a:cubicBezTo>
                <a:cubicBezTo>
                  <a:pt x="127" y="17"/>
                  <a:pt x="130" y="17"/>
                  <a:pt x="131" y="18"/>
                </a:cubicBezTo>
                <a:cubicBezTo>
                  <a:pt x="135" y="20"/>
                  <a:pt x="135" y="20"/>
                  <a:pt x="135" y="20"/>
                </a:cubicBezTo>
                <a:cubicBezTo>
                  <a:pt x="137" y="21"/>
                  <a:pt x="138" y="23"/>
                  <a:pt x="137" y="25"/>
                </a:cubicBezTo>
                <a:cubicBezTo>
                  <a:pt x="131" y="69"/>
                  <a:pt x="131" y="69"/>
                  <a:pt x="131" y="69"/>
                </a:cubicBezTo>
                <a:cubicBezTo>
                  <a:pt x="131" y="71"/>
                  <a:pt x="130" y="71"/>
                  <a:pt x="129" y="70"/>
                </a:cubicBezTo>
                <a:cubicBezTo>
                  <a:pt x="105" y="37"/>
                  <a:pt x="105" y="37"/>
                  <a:pt x="105" y="37"/>
                </a:cubicBezTo>
                <a:cubicBezTo>
                  <a:pt x="104" y="35"/>
                  <a:pt x="104" y="33"/>
                  <a:pt x="105" y="32"/>
                </a:cubicBezTo>
                <a:close/>
                <a:moveTo>
                  <a:pt x="58" y="100"/>
                </a:moveTo>
                <a:cubicBezTo>
                  <a:pt x="64" y="82"/>
                  <a:pt x="70" y="66"/>
                  <a:pt x="76" y="58"/>
                </a:cubicBezTo>
                <a:cubicBezTo>
                  <a:pt x="78" y="54"/>
                  <a:pt x="83" y="50"/>
                  <a:pt x="89" y="45"/>
                </a:cubicBezTo>
                <a:cubicBezTo>
                  <a:pt x="91" y="44"/>
                  <a:pt x="93" y="44"/>
                  <a:pt x="94" y="45"/>
                </a:cubicBezTo>
                <a:cubicBezTo>
                  <a:pt x="125" y="87"/>
                  <a:pt x="125" y="87"/>
                  <a:pt x="125" y="87"/>
                </a:cubicBezTo>
                <a:cubicBezTo>
                  <a:pt x="126" y="89"/>
                  <a:pt x="125" y="91"/>
                  <a:pt x="124" y="92"/>
                </a:cubicBezTo>
                <a:cubicBezTo>
                  <a:pt x="112" y="106"/>
                  <a:pt x="112" y="106"/>
                  <a:pt x="112" y="106"/>
                </a:cubicBezTo>
                <a:cubicBezTo>
                  <a:pt x="111" y="107"/>
                  <a:pt x="109" y="108"/>
                  <a:pt x="107" y="108"/>
                </a:cubicBezTo>
                <a:cubicBezTo>
                  <a:pt x="60" y="103"/>
                  <a:pt x="60" y="103"/>
                  <a:pt x="60" y="103"/>
                </a:cubicBezTo>
                <a:cubicBezTo>
                  <a:pt x="59" y="103"/>
                  <a:pt x="58" y="102"/>
                  <a:pt x="58" y="100"/>
                </a:cubicBezTo>
                <a:close/>
                <a:moveTo>
                  <a:pt x="39" y="173"/>
                </a:moveTo>
                <a:cubicBezTo>
                  <a:pt x="42" y="158"/>
                  <a:pt x="47" y="139"/>
                  <a:pt x="53" y="120"/>
                </a:cubicBezTo>
                <a:cubicBezTo>
                  <a:pt x="53" y="118"/>
                  <a:pt x="55" y="117"/>
                  <a:pt x="56" y="117"/>
                </a:cubicBezTo>
                <a:cubicBezTo>
                  <a:pt x="95" y="121"/>
                  <a:pt x="95" y="121"/>
                  <a:pt x="95" y="121"/>
                </a:cubicBezTo>
                <a:cubicBezTo>
                  <a:pt x="97" y="121"/>
                  <a:pt x="97" y="122"/>
                  <a:pt x="96" y="123"/>
                </a:cubicBezTo>
                <a:cubicBezTo>
                  <a:pt x="47" y="177"/>
                  <a:pt x="47" y="177"/>
                  <a:pt x="47" y="177"/>
                </a:cubicBezTo>
                <a:cubicBezTo>
                  <a:pt x="46" y="178"/>
                  <a:pt x="43" y="178"/>
                  <a:pt x="42" y="178"/>
                </a:cubicBezTo>
                <a:cubicBezTo>
                  <a:pt x="41" y="177"/>
                  <a:pt x="41" y="177"/>
                  <a:pt x="41" y="177"/>
                </a:cubicBezTo>
                <a:cubicBezTo>
                  <a:pt x="40" y="176"/>
                  <a:pt x="39" y="174"/>
                  <a:pt x="39" y="173"/>
                </a:cubicBezTo>
                <a:close/>
                <a:moveTo>
                  <a:pt x="52" y="389"/>
                </a:moveTo>
                <a:cubicBezTo>
                  <a:pt x="52" y="349"/>
                  <a:pt x="52" y="349"/>
                  <a:pt x="52" y="349"/>
                </a:cubicBezTo>
                <a:cubicBezTo>
                  <a:pt x="40" y="349"/>
                  <a:pt x="40" y="349"/>
                  <a:pt x="40" y="349"/>
                </a:cubicBezTo>
                <a:cubicBezTo>
                  <a:pt x="40" y="194"/>
                  <a:pt x="40" y="194"/>
                  <a:pt x="40" y="194"/>
                </a:cubicBezTo>
                <a:cubicBezTo>
                  <a:pt x="44" y="196"/>
                  <a:pt x="50" y="195"/>
                  <a:pt x="54" y="192"/>
                </a:cubicBezTo>
                <a:cubicBezTo>
                  <a:pt x="130" y="109"/>
                  <a:pt x="130" y="109"/>
                  <a:pt x="130" y="109"/>
                </a:cubicBezTo>
                <a:cubicBezTo>
                  <a:pt x="168" y="131"/>
                  <a:pt x="168" y="131"/>
                  <a:pt x="168" y="131"/>
                </a:cubicBezTo>
                <a:cubicBezTo>
                  <a:pt x="168" y="161"/>
                  <a:pt x="168" y="161"/>
                  <a:pt x="168" y="161"/>
                </a:cubicBezTo>
                <a:cubicBezTo>
                  <a:pt x="172" y="171"/>
                  <a:pt x="172" y="171"/>
                  <a:pt x="172" y="171"/>
                </a:cubicBezTo>
                <a:cubicBezTo>
                  <a:pt x="111" y="389"/>
                  <a:pt x="111" y="389"/>
                  <a:pt x="111" y="389"/>
                </a:cubicBezTo>
                <a:lnTo>
                  <a:pt x="52" y="389"/>
                </a:lnTo>
                <a:close/>
                <a:moveTo>
                  <a:pt x="145" y="341"/>
                </a:moveTo>
                <a:cubicBezTo>
                  <a:pt x="190" y="359"/>
                  <a:pt x="190" y="359"/>
                  <a:pt x="190" y="359"/>
                </a:cubicBezTo>
                <a:cubicBezTo>
                  <a:pt x="133" y="383"/>
                  <a:pt x="133" y="383"/>
                  <a:pt x="133" y="383"/>
                </a:cubicBezTo>
                <a:lnTo>
                  <a:pt x="145" y="341"/>
                </a:lnTo>
                <a:close/>
                <a:moveTo>
                  <a:pt x="140" y="389"/>
                </a:moveTo>
                <a:cubicBezTo>
                  <a:pt x="200" y="364"/>
                  <a:pt x="200" y="364"/>
                  <a:pt x="200" y="364"/>
                </a:cubicBezTo>
                <a:cubicBezTo>
                  <a:pt x="260" y="389"/>
                  <a:pt x="260" y="389"/>
                  <a:pt x="260" y="389"/>
                </a:cubicBezTo>
                <a:lnTo>
                  <a:pt x="140" y="389"/>
                </a:lnTo>
                <a:close/>
                <a:moveTo>
                  <a:pt x="210" y="359"/>
                </a:moveTo>
                <a:cubicBezTo>
                  <a:pt x="255" y="341"/>
                  <a:pt x="255" y="341"/>
                  <a:pt x="255" y="341"/>
                </a:cubicBezTo>
                <a:cubicBezTo>
                  <a:pt x="267" y="383"/>
                  <a:pt x="267" y="383"/>
                  <a:pt x="267" y="383"/>
                </a:cubicBezTo>
                <a:lnTo>
                  <a:pt x="210" y="359"/>
                </a:lnTo>
                <a:close/>
                <a:moveTo>
                  <a:pt x="320" y="333"/>
                </a:moveTo>
                <a:cubicBezTo>
                  <a:pt x="312" y="333"/>
                  <a:pt x="312" y="333"/>
                  <a:pt x="312" y="333"/>
                </a:cubicBezTo>
                <a:cubicBezTo>
                  <a:pt x="312" y="389"/>
                  <a:pt x="312" y="389"/>
                  <a:pt x="312" y="389"/>
                </a:cubicBezTo>
                <a:cubicBezTo>
                  <a:pt x="289" y="389"/>
                  <a:pt x="289" y="389"/>
                  <a:pt x="289" y="389"/>
                </a:cubicBezTo>
                <a:cubicBezTo>
                  <a:pt x="228" y="171"/>
                  <a:pt x="228" y="171"/>
                  <a:pt x="228" y="171"/>
                </a:cubicBezTo>
                <a:cubicBezTo>
                  <a:pt x="230" y="166"/>
                  <a:pt x="230" y="166"/>
                  <a:pt x="230" y="166"/>
                </a:cubicBezTo>
                <a:cubicBezTo>
                  <a:pt x="324" y="221"/>
                  <a:pt x="324" y="221"/>
                  <a:pt x="324" y="221"/>
                </a:cubicBezTo>
                <a:cubicBezTo>
                  <a:pt x="320" y="228"/>
                  <a:pt x="323" y="236"/>
                  <a:pt x="329" y="240"/>
                </a:cubicBezTo>
                <a:cubicBezTo>
                  <a:pt x="330" y="240"/>
                  <a:pt x="331" y="241"/>
                  <a:pt x="332" y="241"/>
                </a:cubicBezTo>
                <a:cubicBezTo>
                  <a:pt x="332" y="318"/>
                  <a:pt x="332" y="318"/>
                  <a:pt x="332" y="318"/>
                </a:cubicBezTo>
                <a:cubicBezTo>
                  <a:pt x="325" y="319"/>
                  <a:pt x="320" y="326"/>
                  <a:pt x="320" y="333"/>
                </a:cubicBez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nvGrpSpPr>
          <p:cNvPr id="168" name="Group 167">
            <a:extLst>
              <a:ext uri="{FF2B5EF4-FFF2-40B4-BE49-F238E27FC236}">
                <a16:creationId xmlns:a16="http://schemas.microsoft.com/office/drawing/2014/main" id="{75432776-6A09-CE4D-8346-C9D4B6800DE4}"/>
              </a:ext>
            </a:extLst>
          </p:cNvPr>
          <p:cNvGrpSpPr/>
          <p:nvPr/>
        </p:nvGrpSpPr>
        <p:grpSpPr>
          <a:xfrm>
            <a:off x="6253167" y="640832"/>
            <a:ext cx="488375" cy="488373"/>
            <a:chOff x="5443538" y="111126"/>
            <a:chExt cx="1106488" cy="1106488"/>
          </a:xfrm>
          <a:solidFill>
            <a:schemeClr val="tx2"/>
          </a:solidFill>
        </p:grpSpPr>
        <p:sp>
          <p:nvSpPr>
            <p:cNvPr id="169" name="Freeform 22">
              <a:extLst>
                <a:ext uri="{FF2B5EF4-FFF2-40B4-BE49-F238E27FC236}">
                  <a16:creationId xmlns:a16="http://schemas.microsoft.com/office/drawing/2014/main" id="{9A6579DC-B9A1-2747-9CEA-C09C944667A3}"/>
                </a:ext>
              </a:extLst>
            </p:cNvPr>
            <p:cNvSpPr>
              <a:spLocks/>
            </p:cNvSpPr>
            <p:nvPr/>
          </p:nvSpPr>
          <p:spPr bwMode="auto">
            <a:xfrm>
              <a:off x="5749925" y="325438"/>
              <a:ext cx="493713" cy="677863"/>
            </a:xfrm>
            <a:custGeom>
              <a:avLst/>
              <a:gdLst>
                <a:gd name="T0" fmla="*/ 1296 w 1359"/>
                <a:gd name="T1" fmla="*/ 595 h 1867"/>
                <a:gd name="T2" fmla="*/ 753 w 1359"/>
                <a:gd name="T3" fmla="*/ 595 h 1867"/>
                <a:gd name="T4" fmla="*/ 753 w 1359"/>
                <a:gd name="T5" fmla="*/ 530 h 1867"/>
                <a:gd name="T6" fmla="*/ 735 w 1359"/>
                <a:gd name="T7" fmla="*/ 394 h 1867"/>
                <a:gd name="T8" fmla="*/ 654 w 1359"/>
                <a:gd name="T9" fmla="*/ 361 h 1867"/>
                <a:gd name="T10" fmla="*/ 580 w 1359"/>
                <a:gd name="T11" fmla="*/ 389 h 1867"/>
                <a:gd name="T12" fmla="*/ 555 w 1359"/>
                <a:gd name="T13" fmla="*/ 472 h 1867"/>
                <a:gd name="T14" fmla="*/ 606 w 1359"/>
                <a:gd name="T15" fmla="*/ 602 h 1867"/>
                <a:gd name="T16" fmla="*/ 898 w 1359"/>
                <a:gd name="T17" fmla="*/ 746 h 1867"/>
                <a:gd name="T18" fmla="*/ 1180 w 1359"/>
                <a:gd name="T19" fmla="*/ 885 h 1867"/>
                <a:gd name="T20" fmla="*/ 1307 w 1359"/>
                <a:gd name="T21" fmla="*/ 1021 h 1867"/>
                <a:gd name="T22" fmla="*/ 1359 w 1359"/>
                <a:gd name="T23" fmla="*/ 1241 h 1867"/>
                <a:gd name="T24" fmla="*/ 1219 w 1359"/>
                <a:gd name="T25" fmla="*/ 1571 h 1867"/>
                <a:gd name="T26" fmla="*/ 800 w 1359"/>
                <a:gd name="T27" fmla="*/ 1719 h 1867"/>
                <a:gd name="T28" fmla="*/ 800 w 1359"/>
                <a:gd name="T29" fmla="*/ 1867 h 1867"/>
                <a:gd name="T30" fmla="*/ 551 w 1359"/>
                <a:gd name="T31" fmla="*/ 1867 h 1867"/>
                <a:gd name="T32" fmla="*/ 551 w 1359"/>
                <a:gd name="T33" fmla="*/ 1714 h 1867"/>
                <a:gd name="T34" fmla="*/ 171 w 1359"/>
                <a:gd name="T35" fmla="*/ 1593 h 1867"/>
                <a:gd name="T36" fmla="*/ 8 w 1359"/>
                <a:gd name="T37" fmla="*/ 1224 h 1867"/>
                <a:gd name="T38" fmla="*/ 8 w 1359"/>
                <a:gd name="T39" fmla="*/ 1147 h 1867"/>
                <a:gd name="T40" fmla="*/ 551 w 1359"/>
                <a:gd name="T41" fmla="*/ 1147 h 1867"/>
                <a:gd name="T42" fmla="*/ 551 w 1359"/>
                <a:gd name="T43" fmla="*/ 1244 h 1867"/>
                <a:gd name="T44" fmla="*/ 568 w 1359"/>
                <a:gd name="T45" fmla="*/ 1441 h 1867"/>
                <a:gd name="T46" fmla="*/ 649 w 1359"/>
                <a:gd name="T47" fmla="*/ 1480 h 1867"/>
                <a:gd name="T48" fmla="*/ 731 w 1359"/>
                <a:gd name="T49" fmla="*/ 1453 h 1867"/>
                <a:gd name="T50" fmla="*/ 757 w 1359"/>
                <a:gd name="T51" fmla="*/ 1373 h 1867"/>
                <a:gd name="T52" fmla="*/ 732 w 1359"/>
                <a:gd name="T53" fmla="*/ 1184 h 1867"/>
                <a:gd name="T54" fmla="*/ 557 w 1359"/>
                <a:gd name="T55" fmla="*/ 1060 h 1867"/>
                <a:gd name="T56" fmla="*/ 220 w 1359"/>
                <a:gd name="T57" fmla="*/ 894 h 1867"/>
                <a:gd name="T58" fmla="*/ 65 w 1359"/>
                <a:gd name="T59" fmla="*/ 744 h 1867"/>
                <a:gd name="T60" fmla="*/ 0 w 1359"/>
                <a:gd name="T61" fmla="*/ 526 h 1867"/>
                <a:gd name="T62" fmla="*/ 138 w 1359"/>
                <a:gd name="T63" fmla="*/ 249 h 1867"/>
                <a:gd name="T64" fmla="*/ 551 w 1359"/>
                <a:gd name="T65" fmla="*/ 126 h 1867"/>
                <a:gd name="T66" fmla="*/ 551 w 1359"/>
                <a:gd name="T67" fmla="*/ 0 h 1867"/>
                <a:gd name="T68" fmla="*/ 800 w 1359"/>
                <a:gd name="T69" fmla="*/ 0 h 1867"/>
                <a:gd name="T70" fmla="*/ 800 w 1359"/>
                <a:gd name="T71" fmla="*/ 126 h 1867"/>
                <a:gd name="T72" fmla="*/ 1176 w 1359"/>
                <a:gd name="T73" fmla="*/ 248 h 1867"/>
                <a:gd name="T74" fmla="*/ 1301 w 1359"/>
                <a:gd name="T75" fmla="*/ 521 h 1867"/>
                <a:gd name="T76" fmla="*/ 1296 w 1359"/>
                <a:gd name="T77" fmla="*/ 595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9" h="1867">
                  <a:moveTo>
                    <a:pt x="1296" y="595"/>
                  </a:moveTo>
                  <a:cubicBezTo>
                    <a:pt x="753" y="595"/>
                    <a:pt x="753" y="595"/>
                    <a:pt x="753" y="595"/>
                  </a:cubicBezTo>
                  <a:cubicBezTo>
                    <a:pt x="753" y="530"/>
                    <a:pt x="753" y="530"/>
                    <a:pt x="753" y="530"/>
                  </a:cubicBezTo>
                  <a:cubicBezTo>
                    <a:pt x="753" y="460"/>
                    <a:pt x="747" y="415"/>
                    <a:pt x="735" y="394"/>
                  </a:cubicBezTo>
                  <a:cubicBezTo>
                    <a:pt x="722" y="372"/>
                    <a:pt x="695" y="361"/>
                    <a:pt x="654" y="361"/>
                  </a:cubicBezTo>
                  <a:cubicBezTo>
                    <a:pt x="621" y="361"/>
                    <a:pt x="596" y="371"/>
                    <a:pt x="580" y="389"/>
                  </a:cubicBezTo>
                  <a:cubicBezTo>
                    <a:pt x="563" y="408"/>
                    <a:pt x="555" y="435"/>
                    <a:pt x="555" y="472"/>
                  </a:cubicBezTo>
                  <a:cubicBezTo>
                    <a:pt x="555" y="534"/>
                    <a:pt x="572" y="577"/>
                    <a:pt x="606" y="602"/>
                  </a:cubicBezTo>
                  <a:cubicBezTo>
                    <a:pt x="639" y="627"/>
                    <a:pt x="736" y="675"/>
                    <a:pt x="898" y="746"/>
                  </a:cubicBezTo>
                  <a:cubicBezTo>
                    <a:pt x="1036" y="807"/>
                    <a:pt x="1130" y="853"/>
                    <a:pt x="1180" y="885"/>
                  </a:cubicBezTo>
                  <a:cubicBezTo>
                    <a:pt x="1230" y="917"/>
                    <a:pt x="1273" y="963"/>
                    <a:pt x="1307" y="1021"/>
                  </a:cubicBezTo>
                  <a:cubicBezTo>
                    <a:pt x="1342" y="1080"/>
                    <a:pt x="1359" y="1153"/>
                    <a:pt x="1359" y="1241"/>
                  </a:cubicBezTo>
                  <a:cubicBezTo>
                    <a:pt x="1359" y="1381"/>
                    <a:pt x="1312" y="1491"/>
                    <a:pt x="1219" y="1571"/>
                  </a:cubicBezTo>
                  <a:cubicBezTo>
                    <a:pt x="1126" y="1651"/>
                    <a:pt x="987" y="1700"/>
                    <a:pt x="800" y="1719"/>
                  </a:cubicBezTo>
                  <a:cubicBezTo>
                    <a:pt x="800" y="1867"/>
                    <a:pt x="800" y="1867"/>
                    <a:pt x="800" y="1867"/>
                  </a:cubicBezTo>
                  <a:cubicBezTo>
                    <a:pt x="551" y="1867"/>
                    <a:pt x="551" y="1867"/>
                    <a:pt x="551" y="1867"/>
                  </a:cubicBezTo>
                  <a:cubicBezTo>
                    <a:pt x="551" y="1714"/>
                    <a:pt x="551" y="1714"/>
                    <a:pt x="551" y="1714"/>
                  </a:cubicBezTo>
                  <a:cubicBezTo>
                    <a:pt x="406" y="1704"/>
                    <a:pt x="279" y="1663"/>
                    <a:pt x="171" y="1593"/>
                  </a:cubicBezTo>
                  <a:cubicBezTo>
                    <a:pt x="63" y="1523"/>
                    <a:pt x="8" y="1400"/>
                    <a:pt x="8" y="1224"/>
                  </a:cubicBezTo>
                  <a:cubicBezTo>
                    <a:pt x="8" y="1147"/>
                    <a:pt x="8" y="1147"/>
                    <a:pt x="8" y="1147"/>
                  </a:cubicBezTo>
                  <a:cubicBezTo>
                    <a:pt x="551" y="1147"/>
                    <a:pt x="551" y="1147"/>
                    <a:pt x="551" y="1147"/>
                  </a:cubicBezTo>
                  <a:cubicBezTo>
                    <a:pt x="551" y="1244"/>
                    <a:pt x="551" y="1244"/>
                    <a:pt x="551" y="1244"/>
                  </a:cubicBezTo>
                  <a:cubicBezTo>
                    <a:pt x="551" y="1350"/>
                    <a:pt x="556" y="1415"/>
                    <a:pt x="568" y="1441"/>
                  </a:cubicBezTo>
                  <a:cubicBezTo>
                    <a:pt x="579" y="1467"/>
                    <a:pt x="606" y="1480"/>
                    <a:pt x="649" y="1480"/>
                  </a:cubicBezTo>
                  <a:cubicBezTo>
                    <a:pt x="685" y="1480"/>
                    <a:pt x="713" y="1471"/>
                    <a:pt x="731" y="1453"/>
                  </a:cubicBezTo>
                  <a:cubicBezTo>
                    <a:pt x="748" y="1435"/>
                    <a:pt x="757" y="1408"/>
                    <a:pt x="757" y="1373"/>
                  </a:cubicBezTo>
                  <a:cubicBezTo>
                    <a:pt x="757" y="1285"/>
                    <a:pt x="749" y="1222"/>
                    <a:pt x="732" y="1184"/>
                  </a:cubicBezTo>
                  <a:cubicBezTo>
                    <a:pt x="715" y="1146"/>
                    <a:pt x="657" y="1105"/>
                    <a:pt x="557" y="1060"/>
                  </a:cubicBezTo>
                  <a:cubicBezTo>
                    <a:pt x="392" y="984"/>
                    <a:pt x="279" y="929"/>
                    <a:pt x="220" y="894"/>
                  </a:cubicBezTo>
                  <a:cubicBezTo>
                    <a:pt x="160" y="858"/>
                    <a:pt x="109" y="808"/>
                    <a:pt x="65" y="744"/>
                  </a:cubicBezTo>
                  <a:cubicBezTo>
                    <a:pt x="22" y="680"/>
                    <a:pt x="0" y="607"/>
                    <a:pt x="0" y="526"/>
                  </a:cubicBezTo>
                  <a:cubicBezTo>
                    <a:pt x="0" y="409"/>
                    <a:pt x="46" y="316"/>
                    <a:pt x="138" y="249"/>
                  </a:cubicBezTo>
                  <a:cubicBezTo>
                    <a:pt x="230" y="183"/>
                    <a:pt x="367" y="141"/>
                    <a:pt x="551" y="126"/>
                  </a:cubicBezTo>
                  <a:cubicBezTo>
                    <a:pt x="551" y="0"/>
                    <a:pt x="551" y="0"/>
                    <a:pt x="551" y="0"/>
                  </a:cubicBezTo>
                  <a:cubicBezTo>
                    <a:pt x="800" y="0"/>
                    <a:pt x="800" y="0"/>
                    <a:pt x="800" y="0"/>
                  </a:cubicBezTo>
                  <a:cubicBezTo>
                    <a:pt x="800" y="126"/>
                    <a:pt x="800" y="126"/>
                    <a:pt x="800" y="126"/>
                  </a:cubicBezTo>
                  <a:cubicBezTo>
                    <a:pt x="968" y="141"/>
                    <a:pt x="1093" y="182"/>
                    <a:pt x="1176" y="248"/>
                  </a:cubicBezTo>
                  <a:cubicBezTo>
                    <a:pt x="1260" y="314"/>
                    <a:pt x="1301" y="405"/>
                    <a:pt x="1301" y="521"/>
                  </a:cubicBezTo>
                  <a:cubicBezTo>
                    <a:pt x="1301" y="537"/>
                    <a:pt x="1299" y="562"/>
                    <a:pt x="1296" y="59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0" name="Freeform 23">
              <a:extLst>
                <a:ext uri="{FF2B5EF4-FFF2-40B4-BE49-F238E27FC236}">
                  <a16:creationId xmlns:a16="http://schemas.microsoft.com/office/drawing/2014/main" id="{97672627-D98A-8A4A-8E01-905FCF5AC714}"/>
                </a:ext>
              </a:extLst>
            </p:cNvPr>
            <p:cNvSpPr>
              <a:spLocks noEditPoints="1"/>
            </p:cNvSpPr>
            <p:nvPr/>
          </p:nvSpPr>
          <p:spPr bwMode="auto">
            <a:xfrm>
              <a:off x="5443538" y="111126"/>
              <a:ext cx="1106488" cy="1106488"/>
            </a:xfrm>
            <a:custGeom>
              <a:avLst/>
              <a:gdLst>
                <a:gd name="T0" fmla="*/ 1526 w 3051"/>
                <a:gd name="T1" fmla="*/ 259 h 3051"/>
                <a:gd name="T2" fmla="*/ 2792 w 3051"/>
                <a:gd name="T3" fmla="*/ 1526 h 3051"/>
                <a:gd name="T4" fmla="*/ 1526 w 3051"/>
                <a:gd name="T5" fmla="*/ 2792 h 3051"/>
                <a:gd name="T6" fmla="*/ 259 w 3051"/>
                <a:gd name="T7" fmla="*/ 1526 h 3051"/>
                <a:gd name="T8" fmla="*/ 1526 w 3051"/>
                <a:gd name="T9" fmla="*/ 259 h 3051"/>
                <a:gd name="T10" fmla="*/ 1526 w 3051"/>
                <a:gd name="T11" fmla="*/ 0 h 3051"/>
                <a:gd name="T12" fmla="*/ 0 w 3051"/>
                <a:gd name="T13" fmla="*/ 1526 h 3051"/>
                <a:gd name="T14" fmla="*/ 1526 w 3051"/>
                <a:gd name="T15" fmla="*/ 3051 h 3051"/>
                <a:gd name="T16" fmla="*/ 3051 w 3051"/>
                <a:gd name="T17" fmla="*/ 1526 h 3051"/>
                <a:gd name="T18" fmla="*/ 1526 w 3051"/>
                <a:gd name="T19" fmla="*/ 0 h 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1" h="3051">
                  <a:moveTo>
                    <a:pt x="1526" y="259"/>
                  </a:moveTo>
                  <a:cubicBezTo>
                    <a:pt x="2224" y="259"/>
                    <a:pt x="2792" y="827"/>
                    <a:pt x="2792" y="1526"/>
                  </a:cubicBezTo>
                  <a:cubicBezTo>
                    <a:pt x="2792" y="2224"/>
                    <a:pt x="2224" y="2792"/>
                    <a:pt x="1526" y="2792"/>
                  </a:cubicBezTo>
                  <a:cubicBezTo>
                    <a:pt x="827" y="2792"/>
                    <a:pt x="259" y="2224"/>
                    <a:pt x="259" y="1526"/>
                  </a:cubicBezTo>
                  <a:cubicBezTo>
                    <a:pt x="259" y="827"/>
                    <a:pt x="827" y="259"/>
                    <a:pt x="1526" y="259"/>
                  </a:cubicBezTo>
                  <a:close/>
                  <a:moveTo>
                    <a:pt x="1526" y="0"/>
                  </a:moveTo>
                  <a:cubicBezTo>
                    <a:pt x="683" y="0"/>
                    <a:pt x="0" y="683"/>
                    <a:pt x="0" y="1526"/>
                  </a:cubicBezTo>
                  <a:cubicBezTo>
                    <a:pt x="0" y="2368"/>
                    <a:pt x="683" y="3051"/>
                    <a:pt x="1526" y="3051"/>
                  </a:cubicBezTo>
                  <a:cubicBezTo>
                    <a:pt x="2368" y="3051"/>
                    <a:pt x="3051" y="2368"/>
                    <a:pt x="3051" y="1526"/>
                  </a:cubicBezTo>
                  <a:cubicBezTo>
                    <a:pt x="3051" y="683"/>
                    <a:pt x="2368" y="0"/>
                    <a:pt x="1526"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sp>
        <p:nvSpPr>
          <p:cNvPr id="171" name="Freeform 50">
            <a:extLst>
              <a:ext uri="{FF2B5EF4-FFF2-40B4-BE49-F238E27FC236}">
                <a16:creationId xmlns:a16="http://schemas.microsoft.com/office/drawing/2014/main" id="{CCF5213E-D371-0E48-BCE4-5802D38B6CE9}"/>
              </a:ext>
            </a:extLst>
          </p:cNvPr>
          <p:cNvSpPr>
            <a:spLocks noEditPoints="1"/>
          </p:cNvSpPr>
          <p:nvPr/>
        </p:nvSpPr>
        <p:spPr bwMode="auto">
          <a:xfrm>
            <a:off x="8363250" y="780035"/>
            <a:ext cx="591393" cy="314775"/>
          </a:xfrm>
          <a:custGeom>
            <a:avLst/>
            <a:gdLst>
              <a:gd name="T0" fmla="*/ 312 w 531"/>
              <a:gd name="T1" fmla="*/ 239 h 283"/>
              <a:gd name="T2" fmla="*/ 223 w 531"/>
              <a:gd name="T3" fmla="*/ 248 h 283"/>
              <a:gd name="T4" fmla="*/ 223 w 531"/>
              <a:gd name="T5" fmla="*/ 257 h 283"/>
              <a:gd name="T6" fmla="*/ 312 w 531"/>
              <a:gd name="T7" fmla="*/ 266 h 283"/>
              <a:gd name="T8" fmla="*/ 223 w 531"/>
              <a:gd name="T9" fmla="*/ 257 h 283"/>
              <a:gd name="T10" fmla="*/ 208 w 531"/>
              <a:gd name="T11" fmla="*/ 239 h 283"/>
              <a:gd name="T12" fmla="*/ 120 w 531"/>
              <a:gd name="T13" fmla="*/ 248 h 283"/>
              <a:gd name="T14" fmla="*/ 120 w 531"/>
              <a:gd name="T15" fmla="*/ 257 h 283"/>
              <a:gd name="T16" fmla="*/ 208 w 531"/>
              <a:gd name="T17" fmla="*/ 266 h 283"/>
              <a:gd name="T18" fmla="*/ 120 w 531"/>
              <a:gd name="T19" fmla="*/ 257 h 283"/>
              <a:gd name="T20" fmla="*/ 105 w 531"/>
              <a:gd name="T21" fmla="*/ 239 h 283"/>
              <a:gd name="T22" fmla="*/ 17 w 531"/>
              <a:gd name="T23" fmla="*/ 248 h 283"/>
              <a:gd name="T24" fmla="*/ 17 w 531"/>
              <a:gd name="T25" fmla="*/ 257 h 283"/>
              <a:gd name="T26" fmla="*/ 105 w 531"/>
              <a:gd name="T27" fmla="*/ 266 h 283"/>
              <a:gd name="T28" fmla="*/ 17 w 531"/>
              <a:gd name="T29" fmla="*/ 257 h 283"/>
              <a:gd name="T30" fmla="*/ 328 w 531"/>
              <a:gd name="T31" fmla="*/ 0 h 283"/>
              <a:gd name="T32" fmla="*/ 338 w 531"/>
              <a:gd name="T33" fmla="*/ 156 h 283"/>
              <a:gd name="T34" fmla="*/ 202 w 531"/>
              <a:gd name="T35" fmla="*/ 103 h 283"/>
              <a:gd name="T36" fmla="*/ 369 w 531"/>
              <a:gd name="T37" fmla="*/ 0 h 283"/>
              <a:gd name="T38" fmla="*/ 495 w 531"/>
              <a:gd name="T39" fmla="*/ 103 h 283"/>
              <a:gd name="T40" fmla="*/ 445 w 531"/>
              <a:gd name="T41" fmla="*/ 283 h 283"/>
              <a:gd name="T42" fmla="*/ 359 w 531"/>
              <a:gd name="T43" fmla="*/ 156 h 283"/>
              <a:gd name="T44" fmla="*/ 369 w 531"/>
              <a:gd name="T45" fmla="*/ 0 h 283"/>
              <a:gd name="T46" fmla="*/ 0 w 531"/>
              <a:gd name="T47" fmla="*/ 283 h 283"/>
              <a:gd name="T48" fmla="*/ 431 w 531"/>
              <a:gd name="T49" fmla="*/ 170 h 283"/>
              <a:gd name="T50" fmla="*/ 162 w 531"/>
              <a:gd name="T51" fmla="*/ 105 h 283"/>
              <a:gd name="T52" fmla="*/ 151 w 531"/>
              <a:gd name="T53" fmla="*/ 40 h 283"/>
              <a:gd name="T54" fmla="*/ 130 w 531"/>
              <a:gd name="T55" fmla="*/ 105 h 283"/>
              <a:gd name="T56" fmla="*/ 121 w 531"/>
              <a:gd name="T57" fmla="*/ 57 h 283"/>
              <a:gd name="T58" fmla="*/ 100 w 531"/>
              <a:gd name="T59" fmla="*/ 105 h 283"/>
              <a:gd name="T60" fmla="*/ 90 w 531"/>
              <a:gd name="T61" fmla="*/ 141 h 283"/>
              <a:gd name="T62" fmla="*/ 21 w 531"/>
              <a:gd name="T63" fmla="*/ 164 h 283"/>
              <a:gd name="T64" fmla="*/ 109 w 531"/>
              <a:gd name="T65" fmla="*/ 170 h 283"/>
              <a:gd name="T66" fmla="*/ 0 w 531"/>
              <a:gd name="T67" fmla="*/ 17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 h="283">
                <a:moveTo>
                  <a:pt x="223" y="239"/>
                </a:moveTo>
                <a:cubicBezTo>
                  <a:pt x="312" y="239"/>
                  <a:pt x="312" y="239"/>
                  <a:pt x="312" y="239"/>
                </a:cubicBezTo>
                <a:cubicBezTo>
                  <a:pt x="312" y="248"/>
                  <a:pt x="312" y="248"/>
                  <a:pt x="312" y="248"/>
                </a:cubicBezTo>
                <a:cubicBezTo>
                  <a:pt x="223" y="248"/>
                  <a:pt x="223" y="248"/>
                  <a:pt x="223" y="248"/>
                </a:cubicBezTo>
                <a:cubicBezTo>
                  <a:pt x="223" y="239"/>
                  <a:pt x="223" y="239"/>
                  <a:pt x="223" y="239"/>
                </a:cubicBezTo>
                <a:close/>
                <a:moveTo>
                  <a:pt x="223" y="257"/>
                </a:moveTo>
                <a:cubicBezTo>
                  <a:pt x="312" y="257"/>
                  <a:pt x="312" y="257"/>
                  <a:pt x="312" y="257"/>
                </a:cubicBezTo>
                <a:cubicBezTo>
                  <a:pt x="312" y="266"/>
                  <a:pt x="312" y="266"/>
                  <a:pt x="312" y="266"/>
                </a:cubicBezTo>
                <a:cubicBezTo>
                  <a:pt x="223" y="266"/>
                  <a:pt x="223" y="266"/>
                  <a:pt x="223" y="266"/>
                </a:cubicBezTo>
                <a:cubicBezTo>
                  <a:pt x="223" y="257"/>
                  <a:pt x="223" y="257"/>
                  <a:pt x="223" y="257"/>
                </a:cubicBezTo>
                <a:close/>
                <a:moveTo>
                  <a:pt x="120" y="239"/>
                </a:moveTo>
                <a:cubicBezTo>
                  <a:pt x="208" y="239"/>
                  <a:pt x="208" y="239"/>
                  <a:pt x="208" y="239"/>
                </a:cubicBezTo>
                <a:cubicBezTo>
                  <a:pt x="208" y="248"/>
                  <a:pt x="208" y="248"/>
                  <a:pt x="208" y="248"/>
                </a:cubicBezTo>
                <a:cubicBezTo>
                  <a:pt x="120" y="248"/>
                  <a:pt x="120" y="248"/>
                  <a:pt x="120" y="248"/>
                </a:cubicBezTo>
                <a:cubicBezTo>
                  <a:pt x="120" y="239"/>
                  <a:pt x="120" y="239"/>
                  <a:pt x="120" y="239"/>
                </a:cubicBezTo>
                <a:close/>
                <a:moveTo>
                  <a:pt x="120" y="257"/>
                </a:moveTo>
                <a:cubicBezTo>
                  <a:pt x="208" y="257"/>
                  <a:pt x="208" y="257"/>
                  <a:pt x="208" y="257"/>
                </a:cubicBezTo>
                <a:cubicBezTo>
                  <a:pt x="208" y="266"/>
                  <a:pt x="208" y="266"/>
                  <a:pt x="208" y="266"/>
                </a:cubicBezTo>
                <a:cubicBezTo>
                  <a:pt x="120" y="266"/>
                  <a:pt x="120" y="266"/>
                  <a:pt x="120" y="266"/>
                </a:cubicBezTo>
                <a:cubicBezTo>
                  <a:pt x="120" y="257"/>
                  <a:pt x="120" y="257"/>
                  <a:pt x="120" y="257"/>
                </a:cubicBezTo>
                <a:close/>
                <a:moveTo>
                  <a:pt x="17" y="239"/>
                </a:moveTo>
                <a:cubicBezTo>
                  <a:pt x="105" y="239"/>
                  <a:pt x="105" y="239"/>
                  <a:pt x="105" y="239"/>
                </a:cubicBezTo>
                <a:cubicBezTo>
                  <a:pt x="105" y="248"/>
                  <a:pt x="105" y="248"/>
                  <a:pt x="105" y="248"/>
                </a:cubicBezTo>
                <a:cubicBezTo>
                  <a:pt x="17" y="248"/>
                  <a:pt x="17" y="248"/>
                  <a:pt x="17" y="248"/>
                </a:cubicBezTo>
                <a:cubicBezTo>
                  <a:pt x="17" y="239"/>
                  <a:pt x="17" y="239"/>
                  <a:pt x="17" y="239"/>
                </a:cubicBezTo>
                <a:close/>
                <a:moveTo>
                  <a:pt x="17" y="257"/>
                </a:moveTo>
                <a:cubicBezTo>
                  <a:pt x="105" y="257"/>
                  <a:pt x="105" y="257"/>
                  <a:pt x="105" y="257"/>
                </a:cubicBezTo>
                <a:cubicBezTo>
                  <a:pt x="105" y="266"/>
                  <a:pt x="105" y="266"/>
                  <a:pt x="105" y="266"/>
                </a:cubicBezTo>
                <a:cubicBezTo>
                  <a:pt x="17" y="266"/>
                  <a:pt x="17" y="266"/>
                  <a:pt x="17" y="266"/>
                </a:cubicBezTo>
                <a:cubicBezTo>
                  <a:pt x="17" y="257"/>
                  <a:pt x="17" y="257"/>
                  <a:pt x="17" y="257"/>
                </a:cubicBezTo>
                <a:close/>
                <a:moveTo>
                  <a:pt x="202" y="0"/>
                </a:moveTo>
                <a:cubicBezTo>
                  <a:pt x="328" y="0"/>
                  <a:pt x="328" y="0"/>
                  <a:pt x="328" y="0"/>
                </a:cubicBezTo>
                <a:cubicBezTo>
                  <a:pt x="328" y="103"/>
                  <a:pt x="328" y="103"/>
                  <a:pt x="328" y="103"/>
                </a:cubicBezTo>
                <a:cubicBezTo>
                  <a:pt x="338" y="156"/>
                  <a:pt x="338" y="156"/>
                  <a:pt x="338" y="156"/>
                </a:cubicBezTo>
                <a:cubicBezTo>
                  <a:pt x="192" y="156"/>
                  <a:pt x="192" y="156"/>
                  <a:pt x="192" y="156"/>
                </a:cubicBezTo>
                <a:cubicBezTo>
                  <a:pt x="202" y="103"/>
                  <a:pt x="202" y="103"/>
                  <a:pt x="202" y="103"/>
                </a:cubicBezTo>
                <a:cubicBezTo>
                  <a:pt x="202" y="0"/>
                  <a:pt x="202" y="0"/>
                  <a:pt x="202" y="0"/>
                </a:cubicBezTo>
                <a:close/>
                <a:moveTo>
                  <a:pt x="369" y="0"/>
                </a:moveTo>
                <a:cubicBezTo>
                  <a:pt x="495" y="0"/>
                  <a:pt x="495" y="0"/>
                  <a:pt x="495" y="0"/>
                </a:cubicBezTo>
                <a:cubicBezTo>
                  <a:pt x="495" y="103"/>
                  <a:pt x="495" y="103"/>
                  <a:pt x="495" y="103"/>
                </a:cubicBezTo>
                <a:cubicBezTo>
                  <a:pt x="531" y="283"/>
                  <a:pt x="531" y="283"/>
                  <a:pt x="531" y="283"/>
                </a:cubicBezTo>
                <a:cubicBezTo>
                  <a:pt x="445" y="283"/>
                  <a:pt x="445" y="283"/>
                  <a:pt x="445" y="283"/>
                </a:cubicBezTo>
                <a:cubicBezTo>
                  <a:pt x="445" y="156"/>
                  <a:pt x="445" y="156"/>
                  <a:pt x="445" y="156"/>
                </a:cubicBezTo>
                <a:cubicBezTo>
                  <a:pt x="359" y="156"/>
                  <a:pt x="359" y="156"/>
                  <a:pt x="359" y="156"/>
                </a:cubicBezTo>
                <a:cubicBezTo>
                  <a:pt x="369" y="103"/>
                  <a:pt x="369" y="103"/>
                  <a:pt x="369" y="103"/>
                </a:cubicBezTo>
                <a:cubicBezTo>
                  <a:pt x="369" y="0"/>
                  <a:pt x="369" y="0"/>
                  <a:pt x="369" y="0"/>
                </a:cubicBezTo>
                <a:close/>
                <a:moveTo>
                  <a:pt x="0" y="170"/>
                </a:moveTo>
                <a:cubicBezTo>
                  <a:pt x="0" y="283"/>
                  <a:pt x="0" y="283"/>
                  <a:pt x="0" y="283"/>
                </a:cubicBezTo>
                <a:cubicBezTo>
                  <a:pt x="144" y="283"/>
                  <a:pt x="288" y="283"/>
                  <a:pt x="431" y="283"/>
                </a:cubicBezTo>
                <a:cubicBezTo>
                  <a:pt x="431" y="170"/>
                  <a:pt x="431" y="170"/>
                  <a:pt x="431" y="170"/>
                </a:cubicBezTo>
                <a:cubicBezTo>
                  <a:pt x="162" y="170"/>
                  <a:pt x="162" y="170"/>
                  <a:pt x="162" y="170"/>
                </a:cubicBezTo>
                <a:cubicBezTo>
                  <a:pt x="162" y="105"/>
                  <a:pt x="162" y="105"/>
                  <a:pt x="162" y="105"/>
                </a:cubicBezTo>
                <a:cubicBezTo>
                  <a:pt x="151" y="105"/>
                  <a:pt x="151" y="105"/>
                  <a:pt x="151" y="105"/>
                </a:cubicBezTo>
                <a:cubicBezTo>
                  <a:pt x="151" y="40"/>
                  <a:pt x="151" y="40"/>
                  <a:pt x="151" y="40"/>
                </a:cubicBezTo>
                <a:cubicBezTo>
                  <a:pt x="130" y="40"/>
                  <a:pt x="130" y="40"/>
                  <a:pt x="130" y="40"/>
                </a:cubicBezTo>
                <a:cubicBezTo>
                  <a:pt x="130" y="105"/>
                  <a:pt x="130" y="105"/>
                  <a:pt x="130" y="105"/>
                </a:cubicBezTo>
                <a:cubicBezTo>
                  <a:pt x="121" y="105"/>
                  <a:pt x="121" y="105"/>
                  <a:pt x="121" y="105"/>
                </a:cubicBezTo>
                <a:cubicBezTo>
                  <a:pt x="121" y="57"/>
                  <a:pt x="121" y="57"/>
                  <a:pt x="121" y="57"/>
                </a:cubicBezTo>
                <a:cubicBezTo>
                  <a:pt x="100" y="57"/>
                  <a:pt x="100" y="57"/>
                  <a:pt x="100" y="57"/>
                </a:cubicBezTo>
                <a:cubicBezTo>
                  <a:pt x="100" y="105"/>
                  <a:pt x="100" y="105"/>
                  <a:pt x="100" y="105"/>
                </a:cubicBezTo>
                <a:cubicBezTo>
                  <a:pt x="90" y="105"/>
                  <a:pt x="90" y="105"/>
                  <a:pt x="90" y="105"/>
                </a:cubicBezTo>
                <a:cubicBezTo>
                  <a:pt x="90" y="141"/>
                  <a:pt x="90" y="141"/>
                  <a:pt x="90" y="141"/>
                </a:cubicBezTo>
                <a:cubicBezTo>
                  <a:pt x="21" y="141"/>
                  <a:pt x="21" y="141"/>
                  <a:pt x="21" y="141"/>
                </a:cubicBezTo>
                <a:cubicBezTo>
                  <a:pt x="21" y="164"/>
                  <a:pt x="21" y="164"/>
                  <a:pt x="21" y="164"/>
                </a:cubicBezTo>
                <a:cubicBezTo>
                  <a:pt x="109" y="164"/>
                  <a:pt x="109" y="164"/>
                  <a:pt x="109" y="164"/>
                </a:cubicBezTo>
                <a:cubicBezTo>
                  <a:pt x="109" y="170"/>
                  <a:pt x="109" y="170"/>
                  <a:pt x="109" y="170"/>
                </a:cubicBezTo>
                <a:cubicBezTo>
                  <a:pt x="21" y="170"/>
                  <a:pt x="21" y="170"/>
                  <a:pt x="21" y="170"/>
                </a:cubicBezTo>
                <a:lnTo>
                  <a:pt x="0" y="170"/>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nvGrpSpPr>
          <p:cNvPr id="172" name="Group 171">
            <a:extLst>
              <a:ext uri="{FF2B5EF4-FFF2-40B4-BE49-F238E27FC236}">
                <a16:creationId xmlns:a16="http://schemas.microsoft.com/office/drawing/2014/main" id="{056B7EC7-8435-D745-A98D-AA66EFF455B0}"/>
              </a:ext>
            </a:extLst>
          </p:cNvPr>
          <p:cNvGrpSpPr/>
          <p:nvPr/>
        </p:nvGrpSpPr>
        <p:grpSpPr>
          <a:xfrm>
            <a:off x="9185891" y="755611"/>
            <a:ext cx="425349" cy="321660"/>
            <a:chOff x="3065463" y="2938463"/>
            <a:chExt cx="892175" cy="674688"/>
          </a:xfrm>
          <a:solidFill>
            <a:schemeClr val="tx2"/>
          </a:solidFill>
        </p:grpSpPr>
        <p:sp>
          <p:nvSpPr>
            <p:cNvPr id="173" name="Freeform 30">
              <a:extLst>
                <a:ext uri="{FF2B5EF4-FFF2-40B4-BE49-F238E27FC236}">
                  <a16:creationId xmlns:a16="http://schemas.microsoft.com/office/drawing/2014/main" id="{55CD93BC-C629-184B-A970-8398806AA33A}"/>
                </a:ext>
              </a:extLst>
            </p:cNvPr>
            <p:cNvSpPr>
              <a:spLocks/>
            </p:cNvSpPr>
            <p:nvPr/>
          </p:nvSpPr>
          <p:spPr bwMode="auto">
            <a:xfrm>
              <a:off x="3852863" y="34972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4" name="Freeform 31">
              <a:extLst>
                <a:ext uri="{FF2B5EF4-FFF2-40B4-BE49-F238E27FC236}">
                  <a16:creationId xmlns:a16="http://schemas.microsoft.com/office/drawing/2014/main" id="{B1621EA4-0FAE-6F48-B2C7-46A252E6A257}"/>
                </a:ext>
              </a:extLst>
            </p:cNvPr>
            <p:cNvSpPr>
              <a:spLocks noEditPoints="1"/>
            </p:cNvSpPr>
            <p:nvPr/>
          </p:nvSpPr>
          <p:spPr bwMode="auto">
            <a:xfrm>
              <a:off x="3181350" y="3009900"/>
              <a:ext cx="657225" cy="411163"/>
            </a:xfrm>
            <a:custGeom>
              <a:avLst/>
              <a:gdLst>
                <a:gd name="T0" fmla="*/ 14 w 175"/>
                <a:gd name="T1" fmla="*/ 42 h 110"/>
                <a:gd name="T2" fmla="*/ 36 w 175"/>
                <a:gd name="T3" fmla="*/ 9 h 110"/>
                <a:gd name="T4" fmla="*/ 88 w 175"/>
                <a:gd name="T5" fmla="*/ 0 h 110"/>
                <a:gd name="T6" fmla="*/ 141 w 175"/>
                <a:gd name="T7" fmla="*/ 9 h 110"/>
                <a:gd name="T8" fmla="*/ 162 w 175"/>
                <a:gd name="T9" fmla="*/ 42 h 110"/>
                <a:gd name="T10" fmla="*/ 162 w 175"/>
                <a:gd name="T11" fmla="*/ 46 h 110"/>
                <a:gd name="T12" fmla="*/ 159 w 175"/>
                <a:gd name="T13" fmla="*/ 49 h 110"/>
                <a:gd name="T14" fmla="*/ 88 w 175"/>
                <a:gd name="T15" fmla="*/ 55 h 110"/>
                <a:gd name="T16" fmla="*/ 18 w 175"/>
                <a:gd name="T17" fmla="*/ 49 h 110"/>
                <a:gd name="T18" fmla="*/ 14 w 175"/>
                <a:gd name="T19" fmla="*/ 46 h 110"/>
                <a:gd name="T20" fmla="*/ 14 w 175"/>
                <a:gd name="T21" fmla="*/ 42 h 110"/>
                <a:gd name="T22" fmla="*/ 37 w 175"/>
                <a:gd name="T23" fmla="*/ 84 h 110"/>
                <a:gd name="T24" fmla="*/ 5 w 175"/>
                <a:gd name="T25" fmla="*/ 82 h 110"/>
                <a:gd name="T26" fmla="*/ 6 w 175"/>
                <a:gd name="T27" fmla="*/ 58 h 110"/>
                <a:gd name="T28" fmla="*/ 22 w 175"/>
                <a:gd name="T29" fmla="*/ 61 h 110"/>
                <a:gd name="T30" fmla="*/ 37 w 175"/>
                <a:gd name="T31" fmla="*/ 84 h 110"/>
                <a:gd name="T32" fmla="*/ 125 w 175"/>
                <a:gd name="T33" fmla="*/ 104 h 110"/>
                <a:gd name="T34" fmla="*/ 110 w 175"/>
                <a:gd name="T35" fmla="*/ 110 h 110"/>
                <a:gd name="T36" fmla="*/ 65 w 175"/>
                <a:gd name="T37" fmla="*/ 110 h 110"/>
                <a:gd name="T38" fmla="*/ 50 w 175"/>
                <a:gd name="T39" fmla="*/ 104 h 110"/>
                <a:gd name="T40" fmla="*/ 55 w 175"/>
                <a:gd name="T41" fmla="*/ 98 h 110"/>
                <a:gd name="T42" fmla="*/ 120 w 175"/>
                <a:gd name="T43" fmla="*/ 98 h 110"/>
                <a:gd name="T44" fmla="*/ 125 w 175"/>
                <a:gd name="T45" fmla="*/ 104 h 110"/>
                <a:gd name="T46" fmla="*/ 170 w 175"/>
                <a:gd name="T47" fmla="*/ 82 h 110"/>
                <a:gd name="T48" fmla="*/ 138 w 175"/>
                <a:gd name="T49" fmla="*/ 84 h 110"/>
                <a:gd name="T50" fmla="*/ 153 w 175"/>
                <a:gd name="T51" fmla="*/ 61 h 110"/>
                <a:gd name="T52" fmla="*/ 169 w 175"/>
                <a:gd name="T53" fmla="*/ 58 h 110"/>
                <a:gd name="T54" fmla="*/ 170 w 175"/>
                <a:gd name="T55"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 h="110">
                  <a:moveTo>
                    <a:pt x="14" y="42"/>
                  </a:moveTo>
                  <a:cubicBezTo>
                    <a:pt x="18" y="35"/>
                    <a:pt x="30" y="14"/>
                    <a:pt x="36" y="9"/>
                  </a:cubicBezTo>
                  <a:cubicBezTo>
                    <a:pt x="39" y="7"/>
                    <a:pt x="52" y="0"/>
                    <a:pt x="88" y="0"/>
                  </a:cubicBezTo>
                  <a:cubicBezTo>
                    <a:pt x="123" y="0"/>
                    <a:pt x="135" y="6"/>
                    <a:pt x="141" y="9"/>
                  </a:cubicBezTo>
                  <a:cubicBezTo>
                    <a:pt x="149" y="15"/>
                    <a:pt x="159" y="35"/>
                    <a:pt x="162" y="42"/>
                  </a:cubicBezTo>
                  <a:cubicBezTo>
                    <a:pt x="163" y="43"/>
                    <a:pt x="163" y="45"/>
                    <a:pt x="162" y="46"/>
                  </a:cubicBezTo>
                  <a:cubicBezTo>
                    <a:pt x="162" y="48"/>
                    <a:pt x="160" y="49"/>
                    <a:pt x="159" y="49"/>
                  </a:cubicBezTo>
                  <a:cubicBezTo>
                    <a:pt x="133" y="53"/>
                    <a:pt x="113" y="55"/>
                    <a:pt x="88" y="55"/>
                  </a:cubicBezTo>
                  <a:cubicBezTo>
                    <a:pt x="64" y="55"/>
                    <a:pt x="43" y="53"/>
                    <a:pt x="18" y="49"/>
                  </a:cubicBezTo>
                  <a:cubicBezTo>
                    <a:pt x="16" y="49"/>
                    <a:pt x="15" y="48"/>
                    <a:pt x="14" y="46"/>
                  </a:cubicBezTo>
                  <a:cubicBezTo>
                    <a:pt x="14" y="45"/>
                    <a:pt x="14" y="43"/>
                    <a:pt x="14" y="42"/>
                  </a:cubicBezTo>
                  <a:moveTo>
                    <a:pt x="37" y="84"/>
                  </a:moveTo>
                  <a:cubicBezTo>
                    <a:pt x="35" y="87"/>
                    <a:pt x="11" y="86"/>
                    <a:pt x="5" y="82"/>
                  </a:cubicBezTo>
                  <a:cubicBezTo>
                    <a:pt x="0" y="78"/>
                    <a:pt x="3" y="62"/>
                    <a:pt x="6" y="58"/>
                  </a:cubicBezTo>
                  <a:cubicBezTo>
                    <a:pt x="9" y="54"/>
                    <a:pt x="20" y="59"/>
                    <a:pt x="22" y="61"/>
                  </a:cubicBezTo>
                  <a:cubicBezTo>
                    <a:pt x="35" y="69"/>
                    <a:pt x="39" y="82"/>
                    <a:pt x="37" y="84"/>
                  </a:cubicBezTo>
                  <a:moveTo>
                    <a:pt x="125" y="104"/>
                  </a:moveTo>
                  <a:cubicBezTo>
                    <a:pt x="124" y="107"/>
                    <a:pt x="119" y="110"/>
                    <a:pt x="110" y="110"/>
                  </a:cubicBezTo>
                  <a:cubicBezTo>
                    <a:pt x="65" y="110"/>
                    <a:pt x="65" y="110"/>
                    <a:pt x="65" y="110"/>
                  </a:cubicBezTo>
                  <a:cubicBezTo>
                    <a:pt x="56" y="110"/>
                    <a:pt x="51" y="107"/>
                    <a:pt x="50" y="104"/>
                  </a:cubicBezTo>
                  <a:cubicBezTo>
                    <a:pt x="49" y="101"/>
                    <a:pt x="51" y="98"/>
                    <a:pt x="55" y="98"/>
                  </a:cubicBezTo>
                  <a:cubicBezTo>
                    <a:pt x="120" y="98"/>
                    <a:pt x="120" y="98"/>
                    <a:pt x="120" y="98"/>
                  </a:cubicBezTo>
                  <a:cubicBezTo>
                    <a:pt x="124" y="98"/>
                    <a:pt x="126" y="101"/>
                    <a:pt x="125" y="104"/>
                  </a:cubicBezTo>
                  <a:moveTo>
                    <a:pt x="170" y="82"/>
                  </a:moveTo>
                  <a:cubicBezTo>
                    <a:pt x="164" y="86"/>
                    <a:pt x="140" y="87"/>
                    <a:pt x="138" y="84"/>
                  </a:cubicBezTo>
                  <a:cubicBezTo>
                    <a:pt x="136" y="82"/>
                    <a:pt x="140" y="69"/>
                    <a:pt x="153" y="61"/>
                  </a:cubicBezTo>
                  <a:cubicBezTo>
                    <a:pt x="155" y="59"/>
                    <a:pt x="166" y="54"/>
                    <a:pt x="169" y="58"/>
                  </a:cubicBezTo>
                  <a:cubicBezTo>
                    <a:pt x="172" y="62"/>
                    <a:pt x="175" y="78"/>
                    <a:pt x="170"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5" name="Freeform 32">
              <a:extLst>
                <a:ext uri="{FF2B5EF4-FFF2-40B4-BE49-F238E27FC236}">
                  <a16:creationId xmlns:a16="http://schemas.microsoft.com/office/drawing/2014/main" id="{326F235F-B8FF-A94A-8270-968BB299550B}"/>
                </a:ext>
              </a:extLst>
            </p:cNvPr>
            <p:cNvSpPr>
              <a:spLocks/>
            </p:cNvSpPr>
            <p:nvPr/>
          </p:nvSpPr>
          <p:spPr bwMode="auto">
            <a:xfrm>
              <a:off x="3811588" y="3140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6" name="Freeform 33">
              <a:extLst>
                <a:ext uri="{FF2B5EF4-FFF2-40B4-BE49-F238E27FC236}">
                  <a16:creationId xmlns:a16="http://schemas.microsoft.com/office/drawing/2014/main" id="{F27BBF4A-54B1-0247-B7B2-A022408CB6DC}"/>
                </a:ext>
              </a:extLst>
            </p:cNvPr>
            <p:cNvSpPr>
              <a:spLocks/>
            </p:cNvSpPr>
            <p:nvPr/>
          </p:nvSpPr>
          <p:spPr bwMode="auto">
            <a:xfrm>
              <a:off x="3868738" y="3478213"/>
              <a:ext cx="0" cy="31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7" name="Freeform 34">
              <a:extLst>
                <a:ext uri="{FF2B5EF4-FFF2-40B4-BE49-F238E27FC236}">
                  <a16:creationId xmlns:a16="http://schemas.microsoft.com/office/drawing/2014/main" id="{5E05D73B-A2EE-7048-B6E6-CF3BF8E50981}"/>
                </a:ext>
              </a:extLst>
            </p:cNvPr>
            <p:cNvSpPr>
              <a:spLocks/>
            </p:cNvSpPr>
            <p:nvPr/>
          </p:nvSpPr>
          <p:spPr bwMode="auto">
            <a:xfrm>
              <a:off x="3233738" y="3009900"/>
              <a:ext cx="558800" cy="204788"/>
            </a:xfrm>
            <a:custGeom>
              <a:avLst/>
              <a:gdLst>
                <a:gd name="T0" fmla="*/ 4 w 149"/>
                <a:gd name="T1" fmla="*/ 49 h 55"/>
                <a:gd name="T2" fmla="*/ 74 w 149"/>
                <a:gd name="T3" fmla="*/ 55 h 55"/>
                <a:gd name="T4" fmla="*/ 145 w 149"/>
                <a:gd name="T5" fmla="*/ 49 h 55"/>
                <a:gd name="T6" fmla="*/ 148 w 149"/>
                <a:gd name="T7" fmla="*/ 46 h 55"/>
                <a:gd name="T8" fmla="*/ 148 w 149"/>
                <a:gd name="T9" fmla="*/ 42 h 55"/>
                <a:gd name="T10" fmla="*/ 127 w 149"/>
                <a:gd name="T11" fmla="*/ 9 h 55"/>
                <a:gd name="T12" fmla="*/ 74 w 149"/>
                <a:gd name="T13" fmla="*/ 0 h 55"/>
                <a:gd name="T14" fmla="*/ 22 w 149"/>
                <a:gd name="T15" fmla="*/ 9 h 55"/>
                <a:gd name="T16" fmla="*/ 0 w 149"/>
                <a:gd name="T17" fmla="*/ 42 h 55"/>
                <a:gd name="T18" fmla="*/ 0 w 149"/>
                <a:gd name="T19" fmla="*/ 46 h 55"/>
                <a:gd name="T20" fmla="*/ 4 w 149"/>
                <a:gd name="T2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55">
                  <a:moveTo>
                    <a:pt x="4" y="49"/>
                  </a:moveTo>
                  <a:cubicBezTo>
                    <a:pt x="29" y="53"/>
                    <a:pt x="50" y="55"/>
                    <a:pt x="74" y="55"/>
                  </a:cubicBezTo>
                  <a:cubicBezTo>
                    <a:pt x="99" y="55"/>
                    <a:pt x="119" y="53"/>
                    <a:pt x="145" y="49"/>
                  </a:cubicBezTo>
                  <a:cubicBezTo>
                    <a:pt x="146" y="49"/>
                    <a:pt x="148" y="48"/>
                    <a:pt x="148" y="46"/>
                  </a:cubicBezTo>
                  <a:cubicBezTo>
                    <a:pt x="149" y="45"/>
                    <a:pt x="149" y="43"/>
                    <a:pt x="148" y="42"/>
                  </a:cubicBezTo>
                  <a:cubicBezTo>
                    <a:pt x="145" y="35"/>
                    <a:pt x="135" y="15"/>
                    <a:pt x="127" y="9"/>
                  </a:cubicBezTo>
                  <a:cubicBezTo>
                    <a:pt x="121" y="6"/>
                    <a:pt x="109" y="0"/>
                    <a:pt x="74" y="0"/>
                  </a:cubicBezTo>
                  <a:cubicBezTo>
                    <a:pt x="38" y="0"/>
                    <a:pt x="25" y="7"/>
                    <a:pt x="22" y="9"/>
                  </a:cubicBezTo>
                  <a:cubicBezTo>
                    <a:pt x="16" y="14"/>
                    <a:pt x="4" y="35"/>
                    <a:pt x="0" y="42"/>
                  </a:cubicBezTo>
                  <a:cubicBezTo>
                    <a:pt x="0" y="43"/>
                    <a:pt x="0" y="45"/>
                    <a:pt x="0" y="46"/>
                  </a:cubicBezTo>
                  <a:cubicBezTo>
                    <a:pt x="1" y="48"/>
                    <a:pt x="2" y="49"/>
                    <a:pt x="4" y="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8" name="Freeform 35">
              <a:extLst>
                <a:ext uri="{FF2B5EF4-FFF2-40B4-BE49-F238E27FC236}">
                  <a16:creationId xmlns:a16="http://schemas.microsoft.com/office/drawing/2014/main" id="{77E0363A-C6CD-C34A-A2B9-8100EC14F4C4}"/>
                </a:ext>
              </a:extLst>
            </p:cNvPr>
            <p:cNvSpPr>
              <a:spLocks/>
            </p:cNvSpPr>
            <p:nvPr/>
          </p:nvSpPr>
          <p:spPr bwMode="auto">
            <a:xfrm>
              <a:off x="3181350" y="3211513"/>
              <a:ext cx="146050" cy="123825"/>
            </a:xfrm>
            <a:custGeom>
              <a:avLst/>
              <a:gdLst>
                <a:gd name="T0" fmla="*/ 22 w 39"/>
                <a:gd name="T1" fmla="*/ 7 h 33"/>
                <a:gd name="T2" fmla="*/ 6 w 39"/>
                <a:gd name="T3" fmla="*/ 4 h 33"/>
                <a:gd name="T4" fmla="*/ 5 w 39"/>
                <a:gd name="T5" fmla="*/ 28 h 33"/>
                <a:gd name="T6" fmla="*/ 37 w 39"/>
                <a:gd name="T7" fmla="*/ 30 h 33"/>
                <a:gd name="T8" fmla="*/ 22 w 39"/>
                <a:gd name="T9" fmla="*/ 7 h 33"/>
              </a:gdLst>
              <a:ahLst/>
              <a:cxnLst>
                <a:cxn ang="0">
                  <a:pos x="T0" y="T1"/>
                </a:cxn>
                <a:cxn ang="0">
                  <a:pos x="T2" y="T3"/>
                </a:cxn>
                <a:cxn ang="0">
                  <a:pos x="T4" y="T5"/>
                </a:cxn>
                <a:cxn ang="0">
                  <a:pos x="T6" y="T7"/>
                </a:cxn>
                <a:cxn ang="0">
                  <a:pos x="T8" y="T9"/>
                </a:cxn>
              </a:cxnLst>
              <a:rect l="0" t="0" r="r" b="b"/>
              <a:pathLst>
                <a:path w="39" h="33">
                  <a:moveTo>
                    <a:pt x="22" y="7"/>
                  </a:moveTo>
                  <a:cubicBezTo>
                    <a:pt x="20" y="5"/>
                    <a:pt x="9" y="0"/>
                    <a:pt x="6" y="4"/>
                  </a:cubicBezTo>
                  <a:cubicBezTo>
                    <a:pt x="3" y="8"/>
                    <a:pt x="0" y="24"/>
                    <a:pt x="5" y="28"/>
                  </a:cubicBezTo>
                  <a:cubicBezTo>
                    <a:pt x="11" y="32"/>
                    <a:pt x="35" y="33"/>
                    <a:pt x="37" y="30"/>
                  </a:cubicBezTo>
                  <a:cubicBezTo>
                    <a:pt x="39" y="28"/>
                    <a:pt x="35" y="15"/>
                    <a:pt x="2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79" name="Freeform 36">
              <a:extLst>
                <a:ext uri="{FF2B5EF4-FFF2-40B4-BE49-F238E27FC236}">
                  <a16:creationId xmlns:a16="http://schemas.microsoft.com/office/drawing/2014/main" id="{D3FDA672-CEC1-0A4A-94E8-14802387FCCE}"/>
                </a:ext>
              </a:extLst>
            </p:cNvPr>
            <p:cNvSpPr>
              <a:spLocks/>
            </p:cNvSpPr>
            <p:nvPr/>
          </p:nvSpPr>
          <p:spPr bwMode="auto">
            <a:xfrm>
              <a:off x="3692525" y="3211513"/>
              <a:ext cx="146050" cy="123825"/>
            </a:xfrm>
            <a:custGeom>
              <a:avLst/>
              <a:gdLst>
                <a:gd name="T0" fmla="*/ 17 w 39"/>
                <a:gd name="T1" fmla="*/ 7 h 33"/>
                <a:gd name="T2" fmla="*/ 2 w 39"/>
                <a:gd name="T3" fmla="*/ 30 h 33"/>
                <a:gd name="T4" fmla="*/ 34 w 39"/>
                <a:gd name="T5" fmla="*/ 28 h 33"/>
                <a:gd name="T6" fmla="*/ 33 w 39"/>
                <a:gd name="T7" fmla="*/ 4 h 33"/>
                <a:gd name="T8" fmla="*/ 17 w 39"/>
                <a:gd name="T9" fmla="*/ 7 h 33"/>
              </a:gdLst>
              <a:ahLst/>
              <a:cxnLst>
                <a:cxn ang="0">
                  <a:pos x="T0" y="T1"/>
                </a:cxn>
                <a:cxn ang="0">
                  <a:pos x="T2" y="T3"/>
                </a:cxn>
                <a:cxn ang="0">
                  <a:pos x="T4" y="T5"/>
                </a:cxn>
                <a:cxn ang="0">
                  <a:pos x="T6" y="T7"/>
                </a:cxn>
                <a:cxn ang="0">
                  <a:pos x="T8" y="T9"/>
                </a:cxn>
              </a:cxnLst>
              <a:rect l="0" t="0" r="r" b="b"/>
              <a:pathLst>
                <a:path w="39" h="33">
                  <a:moveTo>
                    <a:pt x="17" y="7"/>
                  </a:moveTo>
                  <a:cubicBezTo>
                    <a:pt x="4" y="15"/>
                    <a:pt x="0" y="28"/>
                    <a:pt x="2" y="30"/>
                  </a:cubicBezTo>
                  <a:cubicBezTo>
                    <a:pt x="4" y="33"/>
                    <a:pt x="28" y="32"/>
                    <a:pt x="34" y="28"/>
                  </a:cubicBezTo>
                  <a:cubicBezTo>
                    <a:pt x="39" y="24"/>
                    <a:pt x="36" y="8"/>
                    <a:pt x="33" y="4"/>
                  </a:cubicBezTo>
                  <a:cubicBezTo>
                    <a:pt x="30" y="0"/>
                    <a:pt x="19" y="5"/>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0" name="Freeform 37">
              <a:extLst>
                <a:ext uri="{FF2B5EF4-FFF2-40B4-BE49-F238E27FC236}">
                  <a16:creationId xmlns:a16="http://schemas.microsoft.com/office/drawing/2014/main" id="{60E2AF2B-20A3-9B42-ABC4-D20E205C6BEB}"/>
                </a:ext>
              </a:extLst>
            </p:cNvPr>
            <p:cNvSpPr>
              <a:spLocks/>
            </p:cNvSpPr>
            <p:nvPr/>
          </p:nvSpPr>
          <p:spPr bwMode="auto">
            <a:xfrm>
              <a:off x="3365500" y="3376613"/>
              <a:ext cx="288925" cy="44450"/>
            </a:xfrm>
            <a:custGeom>
              <a:avLst/>
              <a:gdLst>
                <a:gd name="T0" fmla="*/ 71 w 77"/>
                <a:gd name="T1" fmla="*/ 0 h 12"/>
                <a:gd name="T2" fmla="*/ 6 w 77"/>
                <a:gd name="T3" fmla="*/ 0 h 12"/>
                <a:gd name="T4" fmla="*/ 1 w 77"/>
                <a:gd name="T5" fmla="*/ 6 h 12"/>
                <a:gd name="T6" fmla="*/ 16 w 77"/>
                <a:gd name="T7" fmla="*/ 12 h 12"/>
                <a:gd name="T8" fmla="*/ 61 w 77"/>
                <a:gd name="T9" fmla="*/ 12 h 12"/>
                <a:gd name="T10" fmla="*/ 76 w 77"/>
                <a:gd name="T11" fmla="*/ 6 h 12"/>
                <a:gd name="T12" fmla="*/ 71 w 7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71" y="0"/>
                  </a:moveTo>
                  <a:cubicBezTo>
                    <a:pt x="6" y="0"/>
                    <a:pt x="6" y="0"/>
                    <a:pt x="6" y="0"/>
                  </a:cubicBezTo>
                  <a:cubicBezTo>
                    <a:pt x="2" y="0"/>
                    <a:pt x="0" y="3"/>
                    <a:pt x="1" y="6"/>
                  </a:cubicBezTo>
                  <a:cubicBezTo>
                    <a:pt x="2" y="9"/>
                    <a:pt x="7" y="12"/>
                    <a:pt x="16" y="12"/>
                  </a:cubicBezTo>
                  <a:cubicBezTo>
                    <a:pt x="61" y="12"/>
                    <a:pt x="61" y="12"/>
                    <a:pt x="61" y="12"/>
                  </a:cubicBezTo>
                  <a:cubicBezTo>
                    <a:pt x="70" y="12"/>
                    <a:pt x="75" y="9"/>
                    <a:pt x="76" y="6"/>
                  </a:cubicBezTo>
                  <a:cubicBezTo>
                    <a:pt x="77" y="3"/>
                    <a:pt x="75"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1" name="Freeform 38">
              <a:extLst>
                <a:ext uri="{FF2B5EF4-FFF2-40B4-BE49-F238E27FC236}">
                  <a16:creationId xmlns:a16="http://schemas.microsoft.com/office/drawing/2014/main" id="{7C6B0B1C-3DA9-3A4C-95A2-64B56FD395E1}"/>
                </a:ext>
              </a:extLst>
            </p:cNvPr>
            <p:cNvSpPr>
              <a:spLocks noEditPoints="1"/>
            </p:cNvSpPr>
            <p:nvPr/>
          </p:nvSpPr>
          <p:spPr bwMode="auto">
            <a:xfrm>
              <a:off x="3065463" y="2938463"/>
              <a:ext cx="892175" cy="674688"/>
            </a:xfrm>
            <a:custGeom>
              <a:avLst/>
              <a:gdLst>
                <a:gd name="T0" fmla="*/ 225 w 238"/>
                <a:gd name="T1" fmla="*/ 42 h 180"/>
                <a:gd name="T2" fmla="*/ 204 w 238"/>
                <a:gd name="T3" fmla="*/ 43 h 180"/>
                <a:gd name="T4" fmla="*/ 118 w 238"/>
                <a:gd name="T5" fmla="*/ 0 h 180"/>
                <a:gd name="T6" fmla="*/ 35 w 238"/>
                <a:gd name="T7" fmla="*/ 43 h 180"/>
                <a:gd name="T8" fmla="*/ 14 w 238"/>
                <a:gd name="T9" fmla="*/ 42 h 180"/>
                <a:gd name="T10" fmla="*/ 1 w 238"/>
                <a:gd name="T11" fmla="*/ 60 h 180"/>
                <a:gd name="T12" fmla="*/ 19 w 238"/>
                <a:gd name="T13" fmla="*/ 69 h 180"/>
                <a:gd name="T14" fmla="*/ 21 w 238"/>
                <a:gd name="T15" fmla="*/ 69 h 180"/>
                <a:gd name="T16" fmla="*/ 12 w 238"/>
                <a:gd name="T17" fmla="*/ 91 h 180"/>
                <a:gd name="T18" fmla="*/ 15 w 238"/>
                <a:gd name="T19" fmla="*/ 134 h 180"/>
                <a:gd name="T20" fmla="*/ 32 w 238"/>
                <a:gd name="T21" fmla="*/ 180 h 180"/>
                <a:gd name="T22" fmla="*/ 58 w 238"/>
                <a:gd name="T23" fmla="*/ 163 h 180"/>
                <a:gd name="T24" fmla="*/ 180 w 238"/>
                <a:gd name="T25" fmla="*/ 159 h 180"/>
                <a:gd name="T26" fmla="*/ 197 w 238"/>
                <a:gd name="T27" fmla="*/ 180 h 180"/>
                <a:gd name="T28" fmla="*/ 224 w 238"/>
                <a:gd name="T29" fmla="*/ 163 h 180"/>
                <a:gd name="T30" fmla="*/ 224 w 238"/>
                <a:gd name="T31" fmla="*/ 134 h 180"/>
                <a:gd name="T32" fmla="*/ 218 w 238"/>
                <a:gd name="T33" fmla="*/ 69 h 180"/>
                <a:gd name="T34" fmla="*/ 219 w 238"/>
                <a:gd name="T35" fmla="*/ 69 h 180"/>
                <a:gd name="T36" fmla="*/ 237 w 238"/>
                <a:gd name="T37" fmla="*/ 60 h 180"/>
                <a:gd name="T38" fmla="*/ 228 w 238"/>
                <a:gd name="T39" fmla="*/ 59 h 180"/>
                <a:gd name="T40" fmla="*/ 218 w 238"/>
                <a:gd name="T41" fmla="*/ 59 h 180"/>
                <a:gd name="T42" fmla="*/ 208 w 238"/>
                <a:gd name="T43" fmla="*/ 72 h 180"/>
                <a:gd name="T44" fmla="*/ 217 w 238"/>
                <a:gd name="T45" fmla="*/ 93 h 180"/>
                <a:gd name="T46" fmla="*/ 214 w 238"/>
                <a:gd name="T47" fmla="*/ 144 h 180"/>
                <a:gd name="T48" fmla="*/ 210 w 238"/>
                <a:gd name="T49" fmla="*/ 149 h 180"/>
                <a:gd name="T50" fmla="*/ 29 w 238"/>
                <a:gd name="T51" fmla="*/ 149 h 180"/>
                <a:gd name="T52" fmla="*/ 28 w 238"/>
                <a:gd name="T53" fmla="*/ 149 h 180"/>
                <a:gd name="T54" fmla="*/ 25 w 238"/>
                <a:gd name="T55" fmla="*/ 145 h 180"/>
                <a:gd name="T56" fmla="*/ 25 w 238"/>
                <a:gd name="T57" fmla="*/ 133 h 180"/>
                <a:gd name="T58" fmla="*/ 30 w 238"/>
                <a:gd name="T59" fmla="*/ 73 h 180"/>
                <a:gd name="T60" fmla="*/ 29 w 238"/>
                <a:gd name="T61" fmla="*/ 63 h 180"/>
                <a:gd name="T62" fmla="*/ 12 w 238"/>
                <a:gd name="T63" fmla="*/ 59 h 180"/>
                <a:gd name="T64" fmla="*/ 12 w 238"/>
                <a:gd name="T65" fmla="*/ 53 h 180"/>
                <a:gd name="T66" fmla="*/ 32 w 238"/>
                <a:gd name="T67" fmla="*/ 52 h 180"/>
                <a:gd name="T68" fmla="*/ 40 w 238"/>
                <a:gd name="T69" fmla="*/ 54 h 180"/>
                <a:gd name="T70" fmla="*/ 60 w 238"/>
                <a:gd name="T71" fmla="*/ 23 h 180"/>
                <a:gd name="T72" fmla="*/ 178 w 238"/>
                <a:gd name="T73" fmla="*/ 23 h 180"/>
                <a:gd name="T74" fmla="*/ 199 w 238"/>
                <a:gd name="T75" fmla="*/ 54 h 180"/>
                <a:gd name="T76" fmla="*/ 207 w 238"/>
                <a:gd name="T77" fmla="*/ 52 h 180"/>
                <a:gd name="T78" fmla="*/ 227 w 238"/>
                <a:gd name="T79" fmla="*/ 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180">
                  <a:moveTo>
                    <a:pt x="234" y="46"/>
                  </a:moveTo>
                  <a:cubicBezTo>
                    <a:pt x="232" y="44"/>
                    <a:pt x="230" y="42"/>
                    <a:pt x="225" y="42"/>
                  </a:cubicBezTo>
                  <a:cubicBezTo>
                    <a:pt x="207" y="42"/>
                    <a:pt x="207" y="42"/>
                    <a:pt x="207" y="42"/>
                  </a:cubicBezTo>
                  <a:cubicBezTo>
                    <a:pt x="206" y="42"/>
                    <a:pt x="205" y="43"/>
                    <a:pt x="204" y="43"/>
                  </a:cubicBezTo>
                  <a:cubicBezTo>
                    <a:pt x="197" y="31"/>
                    <a:pt x="188" y="18"/>
                    <a:pt x="183" y="15"/>
                  </a:cubicBezTo>
                  <a:cubicBezTo>
                    <a:pt x="171" y="7"/>
                    <a:pt x="155" y="0"/>
                    <a:pt x="118" y="0"/>
                  </a:cubicBezTo>
                  <a:cubicBezTo>
                    <a:pt x="79" y="0"/>
                    <a:pt x="66" y="9"/>
                    <a:pt x="56" y="15"/>
                  </a:cubicBezTo>
                  <a:cubicBezTo>
                    <a:pt x="50" y="18"/>
                    <a:pt x="42" y="31"/>
                    <a:pt x="35" y="43"/>
                  </a:cubicBezTo>
                  <a:cubicBezTo>
                    <a:pt x="34" y="43"/>
                    <a:pt x="33" y="42"/>
                    <a:pt x="31" y="42"/>
                  </a:cubicBezTo>
                  <a:cubicBezTo>
                    <a:pt x="14" y="42"/>
                    <a:pt x="14" y="42"/>
                    <a:pt x="14" y="42"/>
                  </a:cubicBezTo>
                  <a:cubicBezTo>
                    <a:pt x="9" y="42"/>
                    <a:pt x="6" y="44"/>
                    <a:pt x="5" y="46"/>
                  </a:cubicBezTo>
                  <a:cubicBezTo>
                    <a:pt x="0" y="51"/>
                    <a:pt x="1" y="59"/>
                    <a:pt x="1" y="60"/>
                  </a:cubicBezTo>
                  <a:cubicBezTo>
                    <a:pt x="2" y="65"/>
                    <a:pt x="7" y="69"/>
                    <a:pt x="12" y="69"/>
                  </a:cubicBezTo>
                  <a:cubicBezTo>
                    <a:pt x="19" y="69"/>
                    <a:pt x="19" y="69"/>
                    <a:pt x="19" y="69"/>
                  </a:cubicBezTo>
                  <a:cubicBezTo>
                    <a:pt x="20" y="69"/>
                    <a:pt x="20" y="69"/>
                    <a:pt x="20" y="69"/>
                  </a:cubicBezTo>
                  <a:cubicBezTo>
                    <a:pt x="21" y="69"/>
                    <a:pt x="21" y="69"/>
                    <a:pt x="21" y="69"/>
                  </a:cubicBezTo>
                  <a:cubicBezTo>
                    <a:pt x="21" y="69"/>
                    <a:pt x="21" y="69"/>
                    <a:pt x="21" y="69"/>
                  </a:cubicBezTo>
                  <a:cubicBezTo>
                    <a:pt x="18" y="76"/>
                    <a:pt x="14" y="85"/>
                    <a:pt x="12" y="91"/>
                  </a:cubicBezTo>
                  <a:cubicBezTo>
                    <a:pt x="10" y="100"/>
                    <a:pt x="12" y="120"/>
                    <a:pt x="15" y="134"/>
                  </a:cubicBezTo>
                  <a:cubicBezTo>
                    <a:pt x="15" y="134"/>
                    <a:pt x="15" y="134"/>
                    <a:pt x="15" y="134"/>
                  </a:cubicBezTo>
                  <a:cubicBezTo>
                    <a:pt x="15" y="163"/>
                    <a:pt x="15" y="163"/>
                    <a:pt x="15" y="163"/>
                  </a:cubicBezTo>
                  <a:cubicBezTo>
                    <a:pt x="15" y="172"/>
                    <a:pt x="22" y="180"/>
                    <a:pt x="32" y="180"/>
                  </a:cubicBezTo>
                  <a:cubicBezTo>
                    <a:pt x="41" y="180"/>
                    <a:pt x="41" y="180"/>
                    <a:pt x="41" y="180"/>
                  </a:cubicBezTo>
                  <a:cubicBezTo>
                    <a:pt x="51" y="180"/>
                    <a:pt x="58" y="172"/>
                    <a:pt x="58" y="163"/>
                  </a:cubicBezTo>
                  <a:cubicBezTo>
                    <a:pt x="58" y="159"/>
                    <a:pt x="58" y="159"/>
                    <a:pt x="58" y="159"/>
                  </a:cubicBezTo>
                  <a:cubicBezTo>
                    <a:pt x="180" y="159"/>
                    <a:pt x="180" y="159"/>
                    <a:pt x="180" y="159"/>
                  </a:cubicBezTo>
                  <a:cubicBezTo>
                    <a:pt x="180" y="163"/>
                    <a:pt x="180" y="163"/>
                    <a:pt x="180" y="163"/>
                  </a:cubicBezTo>
                  <a:cubicBezTo>
                    <a:pt x="180" y="172"/>
                    <a:pt x="188" y="180"/>
                    <a:pt x="197" y="180"/>
                  </a:cubicBezTo>
                  <a:cubicBezTo>
                    <a:pt x="207" y="180"/>
                    <a:pt x="207" y="180"/>
                    <a:pt x="207" y="180"/>
                  </a:cubicBezTo>
                  <a:cubicBezTo>
                    <a:pt x="216" y="180"/>
                    <a:pt x="224" y="172"/>
                    <a:pt x="224" y="163"/>
                  </a:cubicBezTo>
                  <a:cubicBezTo>
                    <a:pt x="224" y="134"/>
                    <a:pt x="224" y="134"/>
                    <a:pt x="224" y="134"/>
                  </a:cubicBezTo>
                  <a:cubicBezTo>
                    <a:pt x="224" y="134"/>
                    <a:pt x="224" y="134"/>
                    <a:pt x="224" y="134"/>
                  </a:cubicBezTo>
                  <a:cubicBezTo>
                    <a:pt x="227" y="120"/>
                    <a:pt x="229" y="101"/>
                    <a:pt x="226" y="91"/>
                  </a:cubicBezTo>
                  <a:cubicBezTo>
                    <a:pt x="225" y="85"/>
                    <a:pt x="221" y="76"/>
                    <a:pt x="218" y="69"/>
                  </a:cubicBezTo>
                  <a:cubicBezTo>
                    <a:pt x="218" y="69"/>
                    <a:pt x="218" y="69"/>
                    <a:pt x="218" y="69"/>
                  </a:cubicBezTo>
                  <a:cubicBezTo>
                    <a:pt x="219" y="69"/>
                    <a:pt x="219" y="69"/>
                    <a:pt x="219" y="69"/>
                  </a:cubicBezTo>
                  <a:cubicBezTo>
                    <a:pt x="227" y="69"/>
                    <a:pt x="227" y="69"/>
                    <a:pt x="227" y="69"/>
                  </a:cubicBezTo>
                  <a:cubicBezTo>
                    <a:pt x="232" y="69"/>
                    <a:pt x="237" y="65"/>
                    <a:pt x="237" y="60"/>
                  </a:cubicBezTo>
                  <a:cubicBezTo>
                    <a:pt x="237" y="59"/>
                    <a:pt x="238" y="51"/>
                    <a:pt x="234" y="46"/>
                  </a:cubicBezTo>
                  <a:moveTo>
                    <a:pt x="228" y="59"/>
                  </a:moveTo>
                  <a:cubicBezTo>
                    <a:pt x="228" y="59"/>
                    <a:pt x="227" y="59"/>
                    <a:pt x="227" y="59"/>
                  </a:cubicBezTo>
                  <a:cubicBezTo>
                    <a:pt x="227" y="59"/>
                    <a:pt x="218" y="59"/>
                    <a:pt x="218" y="59"/>
                  </a:cubicBezTo>
                  <a:cubicBezTo>
                    <a:pt x="214" y="59"/>
                    <a:pt x="211" y="61"/>
                    <a:pt x="210" y="63"/>
                  </a:cubicBezTo>
                  <a:cubicBezTo>
                    <a:pt x="208" y="65"/>
                    <a:pt x="207" y="68"/>
                    <a:pt x="208" y="72"/>
                  </a:cubicBezTo>
                  <a:cubicBezTo>
                    <a:pt x="208" y="72"/>
                    <a:pt x="208" y="73"/>
                    <a:pt x="209" y="73"/>
                  </a:cubicBezTo>
                  <a:cubicBezTo>
                    <a:pt x="213" y="82"/>
                    <a:pt x="216" y="89"/>
                    <a:pt x="217" y="93"/>
                  </a:cubicBezTo>
                  <a:cubicBezTo>
                    <a:pt x="219" y="100"/>
                    <a:pt x="217" y="117"/>
                    <a:pt x="214" y="133"/>
                  </a:cubicBezTo>
                  <a:cubicBezTo>
                    <a:pt x="214" y="133"/>
                    <a:pt x="214" y="144"/>
                    <a:pt x="214" y="144"/>
                  </a:cubicBezTo>
                  <a:cubicBezTo>
                    <a:pt x="214" y="145"/>
                    <a:pt x="214" y="145"/>
                    <a:pt x="214" y="145"/>
                  </a:cubicBezTo>
                  <a:cubicBezTo>
                    <a:pt x="214" y="147"/>
                    <a:pt x="213" y="149"/>
                    <a:pt x="210" y="149"/>
                  </a:cubicBezTo>
                  <a:cubicBezTo>
                    <a:pt x="210" y="149"/>
                    <a:pt x="210" y="149"/>
                    <a:pt x="210" y="149"/>
                  </a:cubicBezTo>
                  <a:cubicBezTo>
                    <a:pt x="210" y="149"/>
                    <a:pt x="29" y="149"/>
                    <a:pt x="29" y="149"/>
                  </a:cubicBezTo>
                  <a:cubicBezTo>
                    <a:pt x="29" y="149"/>
                    <a:pt x="28" y="149"/>
                    <a:pt x="28" y="149"/>
                  </a:cubicBezTo>
                  <a:cubicBezTo>
                    <a:pt x="28" y="149"/>
                    <a:pt x="28" y="149"/>
                    <a:pt x="28" y="149"/>
                  </a:cubicBezTo>
                  <a:cubicBezTo>
                    <a:pt x="28" y="149"/>
                    <a:pt x="28" y="149"/>
                    <a:pt x="28" y="149"/>
                  </a:cubicBezTo>
                  <a:cubicBezTo>
                    <a:pt x="26" y="149"/>
                    <a:pt x="25" y="147"/>
                    <a:pt x="25" y="145"/>
                  </a:cubicBezTo>
                  <a:cubicBezTo>
                    <a:pt x="25" y="145"/>
                    <a:pt x="25" y="145"/>
                    <a:pt x="25" y="145"/>
                  </a:cubicBezTo>
                  <a:cubicBezTo>
                    <a:pt x="25" y="145"/>
                    <a:pt x="25" y="133"/>
                    <a:pt x="25" y="133"/>
                  </a:cubicBezTo>
                  <a:cubicBezTo>
                    <a:pt x="21" y="117"/>
                    <a:pt x="20" y="100"/>
                    <a:pt x="22" y="93"/>
                  </a:cubicBezTo>
                  <a:cubicBezTo>
                    <a:pt x="23" y="89"/>
                    <a:pt x="26" y="82"/>
                    <a:pt x="30" y="73"/>
                  </a:cubicBezTo>
                  <a:cubicBezTo>
                    <a:pt x="30" y="73"/>
                    <a:pt x="30" y="72"/>
                    <a:pt x="30" y="72"/>
                  </a:cubicBezTo>
                  <a:cubicBezTo>
                    <a:pt x="32" y="68"/>
                    <a:pt x="30" y="65"/>
                    <a:pt x="29" y="63"/>
                  </a:cubicBezTo>
                  <a:cubicBezTo>
                    <a:pt x="27" y="61"/>
                    <a:pt x="24" y="59"/>
                    <a:pt x="21" y="59"/>
                  </a:cubicBezTo>
                  <a:cubicBezTo>
                    <a:pt x="20" y="59"/>
                    <a:pt x="12" y="59"/>
                    <a:pt x="12" y="59"/>
                  </a:cubicBezTo>
                  <a:cubicBezTo>
                    <a:pt x="11" y="59"/>
                    <a:pt x="11" y="59"/>
                    <a:pt x="11" y="59"/>
                  </a:cubicBezTo>
                  <a:cubicBezTo>
                    <a:pt x="11" y="57"/>
                    <a:pt x="11" y="54"/>
                    <a:pt x="12" y="53"/>
                  </a:cubicBezTo>
                  <a:cubicBezTo>
                    <a:pt x="12" y="52"/>
                    <a:pt x="12" y="52"/>
                    <a:pt x="14" y="52"/>
                  </a:cubicBezTo>
                  <a:cubicBezTo>
                    <a:pt x="32" y="52"/>
                    <a:pt x="32" y="52"/>
                    <a:pt x="32" y="52"/>
                  </a:cubicBezTo>
                  <a:cubicBezTo>
                    <a:pt x="32" y="54"/>
                    <a:pt x="34" y="55"/>
                    <a:pt x="35" y="55"/>
                  </a:cubicBezTo>
                  <a:cubicBezTo>
                    <a:pt x="37" y="56"/>
                    <a:pt x="39" y="55"/>
                    <a:pt x="40" y="54"/>
                  </a:cubicBezTo>
                  <a:cubicBezTo>
                    <a:pt x="40" y="53"/>
                    <a:pt x="41" y="53"/>
                    <a:pt x="41" y="53"/>
                  </a:cubicBezTo>
                  <a:cubicBezTo>
                    <a:pt x="53" y="32"/>
                    <a:pt x="57" y="26"/>
                    <a:pt x="60" y="23"/>
                  </a:cubicBezTo>
                  <a:cubicBezTo>
                    <a:pt x="68" y="17"/>
                    <a:pt x="82" y="10"/>
                    <a:pt x="118" y="10"/>
                  </a:cubicBezTo>
                  <a:cubicBezTo>
                    <a:pt x="157" y="10"/>
                    <a:pt x="171" y="18"/>
                    <a:pt x="178" y="23"/>
                  </a:cubicBezTo>
                  <a:cubicBezTo>
                    <a:pt x="182" y="27"/>
                    <a:pt x="186" y="32"/>
                    <a:pt x="198" y="53"/>
                  </a:cubicBezTo>
                  <a:cubicBezTo>
                    <a:pt x="198" y="53"/>
                    <a:pt x="198" y="54"/>
                    <a:pt x="199" y="54"/>
                  </a:cubicBezTo>
                  <a:cubicBezTo>
                    <a:pt x="200" y="55"/>
                    <a:pt x="202" y="56"/>
                    <a:pt x="203" y="55"/>
                  </a:cubicBezTo>
                  <a:cubicBezTo>
                    <a:pt x="205" y="55"/>
                    <a:pt x="206" y="54"/>
                    <a:pt x="207" y="52"/>
                  </a:cubicBezTo>
                  <a:cubicBezTo>
                    <a:pt x="207" y="52"/>
                    <a:pt x="225" y="52"/>
                    <a:pt x="225" y="52"/>
                  </a:cubicBezTo>
                  <a:cubicBezTo>
                    <a:pt x="226" y="52"/>
                    <a:pt x="226" y="52"/>
                    <a:pt x="227" y="53"/>
                  </a:cubicBezTo>
                  <a:cubicBezTo>
                    <a:pt x="228" y="54"/>
                    <a:pt x="228" y="57"/>
                    <a:pt x="228" y="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2" name="Rectangle 39">
              <a:extLst>
                <a:ext uri="{FF2B5EF4-FFF2-40B4-BE49-F238E27FC236}">
                  <a16:creationId xmlns:a16="http://schemas.microsoft.com/office/drawing/2014/main" id="{DEE6DAE7-45D7-E44A-AA16-088A27281942}"/>
                </a:ext>
              </a:extLst>
            </p:cNvPr>
            <p:cNvSpPr>
              <a:spLocks noChangeArrowheads="1"/>
            </p:cNvSpPr>
            <p:nvPr/>
          </p:nvSpPr>
          <p:spPr bwMode="auto">
            <a:xfrm>
              <a:off x="3170238" y="3497263"/>
              <a:ext cx="1587"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grpSp>
        <p:nvGrpSpPr>
          <p:cNvPr id="183" name="Group 182">
            <a:extLst>
              <a:ext uri="{FF2B5EF4-FFF2-40B4-BE49-F238E27FC236}">
                <a16:creationId xmlns:a16="http://schemas.microsoft.com/office/drawing/2014/main" id="{737602F4-D254-D34B-BEAC-C3C646707CDB}"/>
              </a:ext>
            </a:extLst>
          </p:cNvPr>
          <p:cNvGrpSpPr/>
          <p:nvPr/>
        </p:nvGrpSpPr>
        <p:grpSpPr>
          <a:xfrm>
            <a:off x="9790709" y="705943"/>
            <a:ext cx="537169" cy="431524"/>
            <a:chOff x="695112" y="1499750"/>
            <a:chExt cx="474480" cy="381165"/>
          </a:xfrm>
          <a:solidFill>
            <a:schemeClr val="tx2"/>
          </a:solidFill>
        </p:grpSpPr>
        <p:sp>
          <p:nvSpPr>
            <p:cNvPr id="184" name="Freeform 394">
              <a:extLst>
                <a:ext uri="{FF2B5EF4-FFF2-40B4-BE49-F238E27FC236}">
                  <a16:creationId xmlns:a16="http://schemas.microsoft.com/office/drawing/2014/main" id="{43B83090-9949-AA4C-903E-09231F4635DA}"/>
                </a:ext>
              </a:extLst>
            </p:cNvPr>
            <p:cNvSpPr>
              <a:spLocks/>
            </p:cNvSpPr>
            <p:nvPr/>
          </p:nvSpPr>
          <p:spPr bwMode="auto">
            <a:xfrm>
              <a:off x="725163" y="1687169"/>
              <a:ext cx="113875" cy="33214"/>
            </a:xfrm>
            <a:custGeom>
              <a:avLst/>
              <a:gdLst>
                <a:gd name="T0" fmla="*/ 57 w 61"/>
                <a:gd name="T1" fmla="*/ 0 h 18"/>
                <a:gd name="T2" fmla="*/ 1 w 61"/>
                <a:gd name="T3" fmla="*/ 0 h 18"/>
                <a:gd name="T4" fmla="*/ 0 w 61"/>
                <a:gd name="T5" fmla="*/ 2 h 18"/>
                <a:gd name="T6" fmla="*/ 4 w 61"/>
                <a:gd name="T7" fmla="*/ 17 h 18"/>
                <a:gd name="T8" fmla="*/ 5 w 61"/>
                <a:gd name="T9" fmla="*/ 18 h 18"/>
                <a:gd name="T10" fmla="*/ 60 w 61"/>
                <a:gd name="T11" fmla="*/ 18 h 18"/>
                <a:gd name="T12" fmla="*/ 61 w 61"/>
                <a:gd name="T13" fmla="*/ 17 h 18"/>
                <a:gd name="T14" fmla="*/ 58 w 61"/>
                <a:gd name="T15" fmla="*/ 1 h 18"/>
                <a:gd name="T16" fmla="*/ 57 w 6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8">
                  <a:moveTo>
                    <a:pt x="57" y="0"/>
                  </a:moveTo>
                  <a:cubicBezTo>
                    <a:pt x="1" y="0"/>
                    <a:pt x="1" y="0"/>
                    <a:pt x="1" y="0"/>
                  </a:cubicBezTo>
                  <a:cubicBezTo>
                    <a:pt x="0" y="0"/>
                    <a:pt x="0" y="1"/>
                    <a:pt x="0" y="2"/>
                  </a:cubicBezTo>
                  <a:cubicBezTo>
                    <a:pt x="4" y="17"/>
                    <a:pt x="4" y="17"/>
                    <a:pt x="4" y="17"/>
                  </a:cubicBezTo>
                  <a:cubicBezTo>
                    <a:pt x="5" y="18"/>
                    <a:pt x="5" y="18"/>
                    <a:pt x="5" y="18"/>
                  </a:cubicBezTo>
                  <a:cubicBezTo>
                    <a:pt x="60" y="18"/>
                    <a:pt x="60" y="18"/>
                    <a:pt x="60" y="18"/>
                  </a:cubicBezTo>
                  <a:cubicBezTo>
                    <a:pt x="61" y="18"/>
                    <a:pt x="61" y="17"/>
                    <a:pt x="61" y="17"/>
                  </a:cubicBezTo>
                  <a:cubicBezTo>
                    <a:pt x="58" y="1"/>
                    <a:pt x="58" y="1"/>
                    <a:pt x="58" y="1"/>
                  </a:cubicBezTo>
                  <a:cubicBezTo>
                    <a:pt x="57" y="1"/>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5" name="Freeform 395">
              <a:extLst>
                <a:ext uri="{FF2B5EF4-FFF2-40B4-BE49-F238E27FC236}">
                  <a16:creationId xmlns:a16="http://schemas.microsoft.com/office/drawing/2014/main" id="{0A240013-91C2-1F46-B46F-177537C5ED43}"/>
                </a:ext>
              </a:extLst>
            </p:cNvPr>
            <p:cNvSpPr>
              <a:spLocks/>
            </p:cNvSpPr>
            <p:nvPr/>
          </p:nvSpPr>
          <p:spPr bwMode="auto">
            <a:xfrm>
              <a:off x="710138" y="1628650"/>
              <a:ext cx="115457" cy="34004"/>
            </a:xfrm>
            <a:custGeom>
              <a:avLst/>
              <a:gdLst>
                <a:gd name="T0" fmla="*/ 57 w 62"/>
                <a:gd name="T1" fmla="*/ 0 h 18"/>
                <a:gd name="T2" fmla="*/ 2 w 62"/>
                <a:gd name="T3" fmla="*/ 0 h 18"/>
                <a:gd name="T4" fmla="*/ 1 w 62"/>
                <a:gd name="T5" fmla="*/ 2 h 18"/>
                <a:gd name="T6" fmla="*/ 5 w 62"/>
                <a:gd name="T7" fmla="*/ 17 h 18"/>
                <a:gd name="T8" fmla="*/ 5 w 62"/>
                <a:gd name="T9" fmla="*/ 18 h 18"/>
                <a:gd name="T10" fmla="*/ 61 w 62"/>
                <a:gd name="T11" fmla="*/ 18 h 18"/>
                <a:gd name="T12" fmla="*/ 62 w 62"/>
                <a:gd name="T13" fmla="*/ 17 h 18"/>
                <a:gd name="T14" fmla="*/ 58 w 62"/>
                <a:gd name="T15" fmla="*/ 1 h 18"/>
                <a:gd name="T16" fmla="*/ 57 w 6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8">
                  <a:moveTo>
                    <a:pt x="57" y="0"/>
                  </a:moveTo>
                  <a:cubicBezTo>
                    <a:pt x="2" y="0"/>
                    <a:pt x="2" y="0"/>
                    <a:pt x="2" y="0"/>
                  </a:cubicBezTo>
                  <a:cubicBezTo>
                    <a:pt x="1" y="0"/>
                    <a:pt x="0" y="1"/>
                    <a:pt x="1" y="2"/>
                  </a:cubicBezTo>
                  <a:cubicBezTo>
                    <a:pt x="5" y="17"/>
                    <a:pt x="5" y="17"/>
                    <a:pt x="5" y="17"/>
                  </a:cubicBezTo>
                  <a:cubicBezTo>
                    <a:pt x="5" y="18"/>
                    <a:pt x="5" y="18"/>
                    <a:pt x="5" y="18"/>
                  </a:cubicBezTo>
                  <a:cubicBezTo>
                    <a:pt x="61" y="18"/>
                    <a:pt x="61" y="18"/>
                    <a:pt x="61" y="18"/>
                  </a:cubicBezTo>
                  <a:cubicBezTo>
                    <a:pt x="61" y="18"/>
                    <a:pt x="62" y="17"/>
                    <a:pt x="62" y="17"/>
                  </a:cubicBezTo>
                  <a:cubicBezTo>
                    <a:pt x="58" y="1"/>
                    <a:pt x="58" y="1"/>
                    <a:pt x="58" y="1"/>
                  </a:cubicBezTo>
                  <a:cubicBezTo>
                    <a:pt x="58" y="1"/>
                    <a:pt x="58"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6" name="Freeform 396">
              <a:extLst>
                <a:ext uri="{FF2B5EF4-FFF2-40B4-BE49-F238E27FC236}">
                  <a16:creationId xmlns:a16="http://schemas.microsoft.com/office/drawing/2014/main" id="{35D2BF19-178B-D84B-96E3-C9A4E95B1FB5}"/>
                </a:ext>
              </a:extLst>
            </p:cNvPr>
            <p:cNvSpPr>
              <a:spLocks/>
            </p:cNvSpPr>
            <p:nvPr/>
          </p:nvSpPr>
          <p:spPr bwMode="auto">
            <a:xfrm>
              <a:off x="695112" y="1570921"/>
              <a:ext cx="115457" cy="34004"/>
            </a:xfrm>
            <a:custGeom>
              <a:avLst/>
              <a:gdLst>
                <a:gd name="T0" fmla="*/ 58 w 62"/>
                <a:gd name="T1" fmla="*/ 0 h 18"/>
                <a:gd name="T2" fmla="*/ 2 w 62"/>
                <a:gd name="T3" fmla="*/ 0 h 18"/>
                <a:gd name="T4" fmla="*/ 1 w 62"/>
                <a:gd name="T5" fmla="*/ 2 h 18"/>
                <a:gd name="T6" fmla="*/ 5 w 62"/>
                <a:gd name="T7" fmla="*/ 17 h 18"/>
                <a:gd name="T8" fmla="*/ 6 w 62"/>
                <a:gd name="T9" fmla="*/ 18 h 18"/>
                <a:gd name="T10" fmla="*/ 61 w 62"/>
                <a:gd name="T11" fmla="*/ 18 h 18"/>
                <a:gd name="T12" fmla="*/ 62 w 62"/>
                <a:gd name="T13" fmla="*/ 16 h 18"/>
                <a:gd name="T14" fmla="*/ 59 w 62"/>
                <a:gd name="T15" fmla="*/ 1 h 18"/>
                <a:gd name="T16" fmla="*/ 58 w 6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8">
                  <a:moveTo>
                    <a:pt x="58" y="0"/>
                  </a:moveTo>
                  <a:cubicBezTo>
                    <a:pt x="2" y="0"/>
                    <a:pt x="2" y="0"/>
                    <a:pt x="2" y="0"/>
                  </a:cubicBezTo>
                  <a:cubicBezTo>
                    <a:pt x="1" y="0"/>
                    <a:pt x="0" y="1"/>
                    <a:pt x="1" y="2"/>
                  </a:cubicBezTo>
                  <a:cubicBezTo>
                    <a:pt x="5" y="17"/>
                    <a:pt x="5" y="17"/>
                    <a:pt x="5" y="17"/>
                  </a:cubicBezTo>
                  <a:cubicBezTo>
                    <a:pt x="6" y="18"/>
                    <a:pt x="6" y="18"/>
                    <a:pt x="6" y="18"/>
                  </a:cubicBezTo>
                  <a:cubicBezTo>
                    <a:pt x="61" y="18"/>
                    <a:pt x="61" y="18"/>
                    <a:pt x="61" y="18"/>
                  </a:cubicBezTo>
                  <a:cubicBezTo>
                    <a:pt x="62" y="18"/>
                    <a:pt x="62" y="17"/>
                    <a:pt x="62" y="16"/>
                  </a:cubicBezTo>
                  <a:cubicBezTo>
                    <a:pt x="59" y="1"/>
                    <a:pt x="59" y="1"/>
                    <a:pt x="59" y="1"/>
                  </a:cubicBezTo>
                  <a:cubicBezTo>
                    <a:pt x="58" y="1"/>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7" name="Freeform 397">
              <a:extLst>
                <a:ext uri="{FF2B5EF4-FFF2-40B4-BE49-F238E27FC236}">
                  <a16:creationId xmlns:a16="http://schemas.microsoft.com/office/drawing/2014/main" id="{701A711D-4C35-4F4B-B14D-68540E25C024}"/>
                </a:ext>
              </a:extLst>
            </p:cNvPr>
            <p:cNvSpPr>
              <a:spLocks noEditPoints="1"/>
            </p:cNvSpPr>
            <p:nvPr/>
          </p:nvSpPr>
          <p:spPr bwMode="auto">
            <a:xfrm>
              <a:off x="767866" y="1499750"/>
              <a:ext cx="401726" cy="297340"/>
            </a:xfrm>
            <a:custGeom>
              <a:avLst/>
              <a:gdLst>
                <a:gd name="T0" fmla="*/ 214 w 215"/>
                <a:gd name="T1" fmla="*/ 24 h 159"/>
                <a:gd name="T2" fmla="*/ 46 w 215"/>
                <a:gd name="T3" fmla="*/ 24 h 159"/>
                <a:gd name="T4" fmla="*/ 44 w 215"/>
                <a:gd name="T5" fmla="*/ 23 h 159"/>
                <a:gd name="T6" fmla="*/ 39 w 215"/>
                <a:gd name="T7" fmla="*/ 2 h 159"/>
                <a:gd name="T8" fmla="*/ 37 w 215"/>
                <a:gd name="T9" fmla="*/ 0 h 159"/>
                <a:gd name="T10" fmla="*/ 1 w 215"/>
                <a:gd name="T11" fmla="*/ 0 h 159"/>
                <a:gd name="T12" fmla="*/ 0 w 215"/>
                <a:gd name="T13" fmla="*/ 1 h 159"/>
                <a:gd name="T14" fmla="*/ 0 w 215"/>
                <a:gd name="T15" fmla="*/ 13 h 159"/>
                <a:gd name="T16" fmla="*/ 1 w 215"/>
                <a:gd name="T17" fmla="*/ 14 h 159"/>
                <a:gd name="T18" fmla="*/ 27 w 215"/>
                <a:gd name="T19" fmla="*/ 14 h 159"/>
                <a:gd name="T20" fmla="*/ 28 w 215"/>
                <a:gd name="T21" fmla="*/ 15 h 159"/>
                <a:gd name="T22" fmla="*/ 63 w 215"/>
                <a:gd name="T23" fmla="*/ 158 h 159"/>
                <a:gd name="T24" fmla="*/ 63 w 215"/>
                <a:gd name="T25" fmla="*/ 159 h 159"/>
                <a:gd name="T26" fmla="*/ 182 w 215"/>
                <a:gd name="T27" fmla="*/ 159 h 159"/>
                <a:gd name="T28" fmla="*/ 183 w 215"/>
                <a:gd name="T29" fmla="*/ 158 h 159"/>
                <a:gd name="T30" fmla="*/ 186 w 215"/>
                <a:gd name="T31" fmla="*/ 146 h 159"/>
                <a:gd name="T32" fmla="*/ 185 w 215"/>
                <a:gd name="T33" fmla="*/ 145 h 159"/>
                <a:gd name="T34" fmla="*/ 74 w 215"/>
                <a:gd name="T35" fmla="*/ 145 h 159"/>
                <a:gd name="T36" fmla="*/ 73 w 215"/>
                <a:gd name="T37" fmla="*/ 144 h 159"/>
                <a:gd name="T38" fmla="*/ 70 w 215"/>
                <a:gd name="T39" fmla="*/ 132 h 159"/>
                <a:gd name="T40" fmla="*/ 71 w 215"/>
                <a:gd name="T41" fmla="*/ 131 h 159"/>
                <a:gd name="T42" fmla="*/ 189 w 215"/>
                <a:gd name="T43" fmla="*/ 131 h 159"/>
                <a:gd name="T44" fmla="*/ 190 w 215"/>
                <a:gd name="T45" fmla="*/ 131 h 159"/>
                <a:gd name="T46" fmla="*/ 215 w 215"/>
                <a:gd name="T47" fmla="*/ 25 h 159"/>
                <a:gd name="T48" fmla="*/ 214 w 215"/>
                <a:gd name="T49" fmla="*/ 24 h 159"/>
                <a:gd name="T50" fmla="*/ 67 w 215"/>
                <a:gd name="T51" fmla="*/ 117 h 159"/>
                <a:gd name="T52" fmla="*/ 48 w 215"/>
                <a:gd name="T53" fmla="*/ 39 h 159"/>
                <a:gd name="T54" fmla="*/ 49 w 215"/>
                <a:gd name="T55" fmla="*/ 38 h 159"/>
                <a:gd name="T56" fmla="*/ 197 w 215"/>
                <a:gd name="T57" fmla="*/ 38 h 159"/>
                <a:gd name="T58" fmla="*/ 198 w 215"/>
                <a:gd name="T59" fmla="*/ 39 h 159"/>
                <a:gd name="T60" fmla="*/ 179 w 215"/>
                <a:gd name="T61" fmla="*/ 117 h 159"/>
                <a:gd name="T62" fmla="*/ 178 w 215"/>
                <a:gd name="T63" fmla="*/ 117 h 159"/>
                <a:gd name="T64" fmla="*/ 68 w 215"/>
                <a:gd name="T65" fmla="*/ 117 h 159"/>
                <a:gd name="T66" fmla="*/ 67 w 215"/>
                <a:gd name="T67"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159">
                  <a:moveTo>
                    <a:pt x="214" y="24"/>
                  </a:moveTo>
                  <a:cubicBezTo>
                    <a:pt x="46" y="24"/>
                    <a:pt x="46" y="24"/>
                    <a:pt x="46" y="24"/>
                  </a:cubicBezTo>
                  <a:cubicBezTo>
                    <a:pt x="45" y="24"/>
                    <a:pt x="44" y="24"/>
                    <a:pt x="44" y="23"/>
                  </a:cubicBezTo>
                  <a:cubicBezTo>
                    <a:pt x="39" y="2"/>
                    <a:pt x="39" y="2"/>
                    <a:pt x="39" y="2"/>
                  </a:cubicBezTo>
                  <a:cubicBezTo>
                    <a:pt x="39" y="1"/>
                    <a:pt x="38" y="0"/>
                    <a:pt x="37" y="0"/>
                  </a:cubicBezTo>
                  <a:cubicBezTo>
                    <a:pt x="1" y="0"/>
                    <a:pt x="1" y="0"/>
                    <a:pt x="1" y="0"/>
                  </a:cubicBezTo>
                  <a:cubicBezTo>
                    <a:pt x="1" y="0"/>
                    <a:pt x="0" y="1"/>
                    <a:pt x="0" y="1"/>
                  </a:cubicBezTo>
                  <a:cubicBezTo>
                    <a:pt x="0" y="13"/>
                    <a:pt x="0" y="13"/>
                    <a:pt x="0" y="13"/>
                  </a:cubicBezTo>
                  <a:cubicBezTo>
                    <a:pt x="0" y="14"/>
                    <a:pt x="1" y="14"/>
                    <a:pt x="1" y="14"/>
                  </a:cubicBezTo>
                  <a:cubicBezTo>
                    <a:pt x="27" y="14"/>
                    <a:pt x="27" y="14"/>
                    <a:pt x="27" y="14"/>
                  </a:cubicBezTo>
                  <a:cubicBezTo>
                    <a:pt x="28" y="14"/>
                    <a:pt x="28" y="14"/>
                    <a:pt x="28" y="15"/>
                  </a:cubicBezTo>
                  <a:cubicBezTo>
                    <a:pt x="63" y="158"/>
                    <a:pt x="63" y="158"/>
                    <a:pt x="63" y="158"/>
                  </a:cubicBezTo>
                  <a:cubicBezTo>
                    <a:pt x="63" y="159"/>
                    <a:pt x="63" y="159"/>
                    <a:pt x="63" y="159"/>
                  </a:cubicBezTo>
                  <a:cubicBezTo>
                    <a:pt x="182" y="159"/>
                    <a:pt x="182" y="159"/>
                    <a:pt x="182" y="159"/>
                  </a:cubicBezTo>
                  <a:cubicBezTo>
                    <a:pt x="183" y="159"/>
                    <a:pt x="183" y="159"/>
                    <a:pt x="183" y="158"/>
                  </a:cubicBezTo>
                  <a:cubicBezTo>
                    <a:pt x="186" y="146"/>
                    <a:pt x="186" y="146"/>
                    <a:pt x="186" y="146"/>
                  </a:cubicBezTo>
                  <a:cubicBezTo>
                    <a:pt x="186" y="145"/>
                    <a:pt x="186" y="145"/>
                    <a:pt x="185" y="145"/>
                  </a:cubicBezTo>
                  <a:cubicBezTo>
                    <a:pt x="74" y="145"/>
                    <a:pt x="74" y="145"/>
                    <a:pt x="74" y="145"/>
                  </a:cubicBezTo>
                  <a:cubicBezTo>
                    <a:pt x="74" y="145"/>
                    <a:pt x="74" y="145"/>
                    <a:pt x="73" y="144"/>
                  </a:cubicBezTo>
                  <a:cubicBezTo>
                    <a:pt x="70" y="132"/>
                    <a:pt x="70" y="132"/>
                    <a:pt x="70" y="132"/>
                  </a:cubicBezTo>
                  <a:cubicBezTo>
                    <a:pt x="70" y="132"/>
                    <a:pt x="71" y="131"/>
                    <a:pt x="71" y="131"/>
                  </a:cubicBezTo>
                  <a:cubicBezTo>
                    <a:pt x="189" y="131"/>
                    <a:pt x="189" y="131"/>
                    <a:pt x="189" y="131"/>
                  </a:cubicBezTo>
                  <a:cubicBezTo>
                    <a:pt x="190" y="131"/>
                    <a:pt x="190" y="131"/>
                    <a:pt x="190" y="131"/>
                  </a:cubicBezTo>
                  <a:cubicBezTo>
                    <a:pt x="215" y="25"/>
                    <a:pt x="215" y="25"/>
                    <a:pt x="215" y="25"/>
                  </a:cubicBezTo>
                  <a:cubicBezTo>
                    <a:pt x="215" y="25"/>
                    <a:pt x="215" y="24"/>
                    <a:pt x="214" y="24"/>
                  </a:cubicBezTo>
                  <a:moveTo>
                    <a:pt x="67" y="117"/>
                  </a:moveTo>
                  <a:cubicBezTo>
                    <a:pt x="48" y="39"/>
                    <a:pt x="48" y="39"/>
                    <a:pt x="48" y="39"/>
                  </a:cubicBezTo>
                  <a:cubicBezTo>
                    <a:pt x="48" y="39"/>
                    <a:pt x="48" y="38"/>
                    <a:pt x="49" y="38"/>
                  </a:cubicBezTo>
                  <a:cubicBezTo>
                    <a:pt x="197" y="38"/>
                    <a:pt x="197" y="38"/>
                    <a:pt x="197" y="38"/>
                  </a:cubicBezTo>
                  <a:cubicBezTo>
                    <a:pt x="197" y="38"/>
                    <a:pt x="198" y="39"/>
                    <a:pt x="198" y="39"/>
                  </a:cubicBezTo>
                  <a:cubicBezTo>
                    <a:pt x="179" y="117"/>
                    <a:pt x="179" y="117"/>
                    <a:pt x="179" y="117"/>
                  </a:cubicBezTo>
                  <a:cubicBezTo>
                    <a:pt x="179" y="117"/>
                    <a:pt x="179" y="117"/>
                    <a:pt x="178" y="117"/>
                  </a:cubicBezTo>
                  <a:cubicBezTo>
                    <a:pt x="68" y="117"/>
                    <a:pt x="68" y="117"/>
                    <a:pt x="68" y="117"/>
                  </a:cubicBezTo>
                  <a:cubicBezTo>
                    <a:pt x="67" y="117"/>
                    <a:pt x="67" y="117"/>
                    <a:pt x="67" y="1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8" name="Oval 398">
              <a:extLst>
                <a:ext uri="{FF2B5EF4-FFF2-40B4-BE49-F238E27FC236}">
                  <a16:creationId xmlns:a16="http://schemas.microsoft.com/office/drawing/2014/main" id="{06733142-106F-2E43-A06A-2889A1767DC2}"/>
                </a:ext>
              </a:extLst>
            </p:cNvPr>
            <p:cNvSpPr>
              <a:spLocks noChangeArrowheads="1"/>
            </p:cNvSpPr>
            <p:nvPr/>
          </p:nvSpPr>
          <p:spPr bwMode="auto">
            <a:xfrm>
              <a:off x="898348" y="1816069"/>
              <a:ext cx="65636" cy="648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89" name="Oval 399">
              <a:extLst>
                <a:ext uri="{FF2B5EF4-FFF2-40B4-BE49-F238E27FC236}">
                  <a16:creationId xmlns:a16="http://schemas.microsoft.com/office/drawing/2014/main" id="{3B8F145E-F742-794C-B744-C2CE645B6FBD}"/>
                </a:ext>
              </a:extLst>
            </p:cNvPr>
            <p:cNvSpPr>
              <a:spLocks noChangeArrowheads="1"/>
            </p:cNvSpPr>
            <p:nvPr/>
          </p:nvSpPr>
          <p:spPr bwMode="auto">
            <a:xfrm>
              <a:off x="1031202" y="1816069"/>
              <a:ext cx="65636" cy="648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grpSp>
        <p:nvGrpSpPr>
          <p:cNvPr id="190" name="Group 189">
            <a:extLst>
              <a:ext uri="{FF2B5EF4-FFF2-40B4-BE49-F238E27FC236}">
                <a16:creationId xmlns:a16="http://schemas.microsoft.com/office/drawing/2014/main" id="{5BE21410-56B4-5B4D-BFA1-E093467CDF0F}"/>
              </a:ext>
            </a:extLst>
          </p:cNvPr>
          <p:cNvGrpSpPr/>
          <p:nvPr/>
        </p:nvGrpSpPr>
        <p:grpSpPr>
          <a:xfrm>
            <a:off x="5517799" y="683547"/>
            <a:ext cx="472791" cy="421212"/>
            <a:chOff x="665062" y="5938108"/>
            <a:chExt cx="478433" cy="426240"/>
          </a:xfrm>
          <a:solidFill>
            <a:schemeClr val="tx2"/>
          </a:solidFill>
        </p:grpSpPr>
        <p:sp>
          <p:nvSpPr>
            <p:cNvPr id="191" name="Freeform 362">
              <a:extLst>
                <a:ext uri="{FF2B5EF4-FFF2-40B4-BE49-F238E27FC236}">
                  <a16:creationId xmlns:a16="http://schemas.microsoft.com/office/drawing/2014/main" id="{B3386F0D-6D18-2941-A5FE-A1192D29C97F}"/>
                </a:ext>
              </a:extLst>
            </p:cNvPr>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192" name="Freeform 363">
              <a:extLst>
                <a:ext uri="{FF2B5EF4-FFF2-40B4-BE49-F238E27FC236}">
                  <a16:creationId xmlns:a16="http://schemas.microsoft.com/office/drawing/2014/main" id="{86F688EA-5746-584B-AA04-D491DD45ADA4}"/>
                </a:ext>
              </a:extLst>
            </p:cNvPr>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sp>
        <p:nvSpPr>
          <p:cNvPr id="208" name="Freeform 27">
            <a:extLst>
              <a:ext uri="{FF2B5EF4-FFF2-40B4-BE49-F238E27FC236}">
                <a16:creationId xmlns:a16="http://schemas.microsoft.com/office/drawing/2014/main" id="{75259A7D-02E2-EA44-9C28-4B3FE36B8428}"/>
              </a:ext>
            </a:extLst>
          </p:cNvPr>
          <p:cNvSpPr>
            <a:spLocks noEditPoints="1"/>
          </p:cNvSpPr>
          <p:nvPr/>
        </p:nvSpPr>
        <p:spPr bwMode="auto">
          <a:xfrm flipH="1">
            <a:off x="10538971" y="735426"/>
            <a:ext cx="544515" cy="320940"/>
          </a:xfrm>
          <a:custGeom>
            <a:avLst/>
            <a:gdLst>
              <a:gd name="T0" fmla="*/ 146 w 604"/>
              <a:gd name="T1" fmla="*/ 0 h 356"/>
              <a:gd name="T2" fmla="*/ 460 w 604"/>
              <a:gd name="T3" fmla="*/ 0 h 356"/>
              <a:gd name="T4" fmla="*/ 604 w 604"/>
              <a:gd name="T5" fmla="*/ 197 h 356"/>
              <a:gd name="T6" fmla="*/ 564 w 604"/>
              <a:gd name="T7" fmla="*/ 197 h 356"/>
              <a:gd name="T8" fmla="*/ 564 w 604"/>
              <a:gd name="T9" fmla="*/ 320 h 356"/>
              <a:gd name="T10" fmla="*/ 600 w 604"/>
              <a:gd name="T11" fmla="*/ 320 h 356"/>
              <a:gd name="T12" fmla="*/ 600 w 604"/>
              <a:gd name="T13" fmla="*/ 356 h 356"/>
              <a:gd name="T14" fmla="*/ 0 w 604"/>
              <a:gd name="T15" fmla="*/ 356 h 356"/>
              <a:gd name="T16" fmla="*/ 0 w 604"/>
              <a:gd name="T17" fmla="*/ 320 h 356"/>
              <a:gd name="T18" fmla="*/ 44 w 604"/>
              <a:gd name="T19" fmla="*/ 320 h 356"/>
              <a:gd name="T20" fmla="*/ 44 w 604"/>
              <a:gd name="T21" fmla="*/ 216 h 356"/>
              <a:gd name="T22" fmla="*/ 15 w 604"/>
              <a:gd name="T23" fmla="*/ 216 h 356"/>
              <a:gd name="T24" fmla="*/ 0 w 604"/>
              <a:gd name="T25" fmla="*/ 185 h 356"/>
              <a:gd name="T26" fmla="*/ 146 w 604"/>
              <a:gd name="T27" fmla="*/ 0 h 356"/>
              <a:gd name="T28" fmla="*/ 146 w 604"/>
              <a:gd name="T29" fmla="*/ 0 h 356"/>
              <a:gd name="T30" fmla="*/ 522 w 604"/>
              <a:gd name="T31" fmla="*/ 320 h 356"/>
              <a:gd name="T32" fmla="*/ 522 w 604"/>
              <a:gd name="T33" fmla="*/ 197 h 356"/>
              <a:gd name="T34" fmla="*/ 345 w 604"/>
              <a:gd name="T35" fmla="*/ 197 h 356"/>
              <a:gd name="T36" fmla="*/ 345 w 604"/>
              <a:gd name="T37" fmla="*/ 320 h 356"/>
              <a:gd name="T38" fmla="*/ 369 w 604"/>
              <a:gd name="T39" fmla="*/ 320 h 356"/>
              <a:gd name="T40" fmla="*/ 369 w 604"/>
              <a:gd name="T41" fmla="*/ 210 h 356"/>
              <a:gd name="T42" fmla="*/ 440 w 604"/>
              <a:gd name="T43" fmla="*/ 210 h 356"/>
              <a:gd name="T44" fmla="*/ 440 w 604"/>
              <a:gd name="T45" fmla="*/ 320 h 356"/>
              <a:gd name="T46" fmla="*/ 522 w 604"/>
              <a:gd name="T47" fmla="*/ 320 h 356"/>
              <a:gd name="T48" fmla="*/ 522 w 604"/>
              <a:gd name="T49" fmla="*/ 320 h 356"/>
              <a:gd name="T50" fmla="*/ 303 w 604"/>
              <a:gd name="T51" fmla="*/ 320 h 356"/>
              <a:gd name="T52" fmla="*/ 303 w 604"/>
              <a:gd name="T53" fmla="*/ 197 h 356"/>
              <a:gd name="T54" fmla="*/ 290 w 604"/>
              <a:gd name="T55" fmla="*/ 197 h 356"/>
              <a:gd name="T56" fmla="*/ 172 w 604"/>
              <a:gd name="T57" fmla="*/ 35 h 356"/>
              <a:gd name="T58" fmla="*/ 64 w 604"/>
              <a:gd name="T59" fmla="*/ 172 h 356"/>
              <a:gd name="T60" fmla="*/ 66 w 604"/>
              <a:gd name="T61" fmla="*/ 172 h 356"/>
              <a:gd name="T62" fmla="*/ 88 w 604"/>
              <a:gd name="T63" fmla="*/ 172 h 356"/>
              <a:gd name="T64" fmla="*/ 88 w 604"/>
              <a:gd name="T65" fmla="*/ 320 h 356"/>
              <a:gd name="T66" fmla="*/ 303 w 604"/>
              <a:gd name="T67" fmla="*/ 320 h 356"/>
              <a:gd name="T68" fmla="*/ 303 w 604"/>
              <a:gd name="T69" fmla="*/ 320 h 356"/>
              <a:gd name="T70" fmla="*/ 150 w 604"/>
              <a:gd name="T71" fmla="*/ 197 h 356"/>
              <a:gd name="T72" fmla="*/ 150 w 604"/>
              <a:gd name="T73" fmla="*/ 285 h 356"/>
              <a:gd name="T74" fmla="*/ 210 w 604"/>
              <a:gd name="T75" fmla="*/ 285 h 356"/>
              <a:gd name="T76" fmla="*/ 210 w 604"/>
              <a:gd name="T77" fmla="*/ 197 h 356"/>
              <a:gd name="T78" fmla="*/ 150 w 604"/>
              <a:gd name="T79" fmla="*/ 19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4" h="356">
                <a:moveTo>
                  <a:pt x="146" y="0"/>
                </a:moveTo>
                <a:lnTo>
                  <a:pt x="460" y="0"/>
                </a:lnTo>
                <a:lnTo>
                  <a:pt x="604" y="197"/>
                </a:lnTo>
                <a:lnTo>
                  <a:pt x="564" y="197"/>
                </a:lnTo>
                <a:lnTo>
                  <a:pt x="564" y="320"/>
                </a:lnTo>
                <a:lnTo>
                  <a:pt x="600" y="320"/>
                </a:lnTo>
                <a:lnTo>
                  <a:pt x="600" y="356"/>
                </a:lnTo>
                <a:lnTo>
                  <a:pt x="0" y="356"/>
                </a:lnTo>
                <a:lnTo>
                  <a:pt x="0" y="320"/>
                </a:lnTo>
                <a:lnTo>
                  <a:pt x="44" y="320"/>
                </a:lnTo>
                <a:lnTo>
                  <a:pt x="44" y="216"/>
                </a:lnTo>
                <a:lnTo>
                  <a:pt x="15" y="216"/>
                </a:lnTo>
                <a:lnTo>
                  <a:pt x="0" y="185"/>
                </a:lnTo>
                <a:lnTo>
                  <a:pt x="146" y="0"/>
                </a:lnTo>
                <a:lnTo>
                  <a:pt x="146" y="0"/>
                </a:lnTo>
                <a:close/>
                <a:moveTo>
                  <a:pt x="522" y="320"/>
                </a:moveTo>
                <a:lnTo>
                  <a:pt x="522" y="197"/>
                </a:lnTo>
                <a:lnTo>
                  <a:pt x="345" y="197"/>
                </a:lnTo>
                <a:lnTo>
                  <a:pt x="345" y="320"/>
                </a:lnTo>
                <a:lnTo>
                  <a:pt x="369" y="320"/>
                </a:lnTo>
                <a:lnTo>
                  <a:pt x="369" y="210"/>
                </a:lnTo>
                <a:lnTo>
                  <a:pt x="440" y="210"/>
                </a:lnTo>
                <a:lnTo>
                  <a:pt x="440" y="320"/>
                </a:lnTo>
                <a:lnTo>
                  <a:pt x="522" y="320"/>
                </a:lnTo>
                <a:lnTo>
                  <a:pt x="522" y="320"/>
                </a:lnTo>
                <a:close/>
                <a:moveTo>
                  <a:pt x="303" y="320"/>
                </a:moveTo>
                <a:lnTo>
                  <a:pt x="303" y="197"/>
                </a:lnTo>
                <a:lnTo>
                  <a:pt x="290" y="197"/>
                </a:lnTo>
                <a:lnTo>
                  <a:pt x="172" y="35"/>
                </a:lnTo>
                <a:lnTo>
                  <a:pt x="64" y="172"/>
                </a:lnTo>
                <a:lnTo>
                  <a:pt x="66" y="172"/>
                </a:lnTo>
                <a:lnTo>
                  <a:pt x="88" y="172"/>
                </a:lnTo>
                <a:lnTo>
                  <a:pt x="88" y="320"/>
                </a:lnTo>
                <a:lnTo>
                  <a:pt x="303" y="320"/>
                </a:lnTo>
                <a:lnTo>
                  <a:pt x="303" y="320"/>
                </a:lnTo>
                <a:close/>
                <a:moveTo>
                  <a:pt x="150" y="197"/>
                </a:moveTo>
                <a:lnTo>
                  <a:pt x="150" y="285"/>
                </a:lnTo>
                <a:lnTo>
                  <a:pt x="210" y="285"/>
                </a:lnTo>
                <a:lnTo>
                  <a:pt x="210" y="197"/>
                </a:lnTo>
                <a:lnTo>
                  <a:pt x="150" y="197"/>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nvGrpSpPr>
          <p:cNvPr id="214" name="Group 12">
            <a:extLst>
              <a:ext uri="{FF2B5EF4-FFF2-40B4-BE49-F238E27FC236}">
                <a16:creationId xmlns:a16="http://schemas.microsoft.com/office/drawing/2014/main" id="{B73591EB-02A4-D14F-96F0-6D7DA67C42D5}"/>
              </a:ext>
            </a:extLst>
          </p:cNvPr>
          <p:cNvGrpSpPr>
            <a:grpSpLocks noChangeAspect="1"/>
          </p:cNvGrpSpPr>
          <p:nvPr/>
        </p:nvGrpSpPr>
        <p:grpSpPr bwMode="auto">
          <a:xfrm>
            <a:off x="2715807" y="889284"/>
            <a:ext cx="476020" cy="376240"/>
            <a:chOff x="3714" y="1415"/>
            <a:chExt cx="520" cy="411"/>
          </a:xfrm>
          <a:solidFill>
            <a:schemeClr val="accent2"/>
          </a:solidFill>
        </p:grpSpPr>
        <p:sp>
          <p:nvSpPr>
            <p:cNvPr id="215" name="Freeform 13">
              <a:extLst>
                <a:ext uri="{FF2B5EF4-FFF2-40B4-BE49-F238E27FC236}">
                  <a16:creationId xmlns:a16="http://schemas.microsoft.com/office/drawing/2014/main" id="{6F210131-F0F2-3B4E-954E-EE42B06DA9E5}"/>
                </a:ext>
              </a:extLst>
            </p:cNvPr>
            <p:cNvSpPr>
              <a:spLocks/>
            </p:cNvSpPr>
            <p:nvPr/>
          </p:nvSpPr>
          <p:spPr bwMode="auto">
            <a:xfrm>
              <a:off x="3714" y="1557"/>
              <a:ext cx="81" cy="191"/>
            </a:xfrm>
            <a:custGeom>
              <a:avLst/>
              <a:gdLst>
                <a:gd name="T0" fmla="*/ 13 w 34"/>
                <a:gd name="T1" fmla="*/ 81 h 81"/>
                <a:gd name="T2" fmla="*/ 11 w 34"/>
                <a:gd name="T3" fmla="*/ 79 h 81"/>
                <a:gd name="T4" fmla="*/ 8 w 34"/>
                <a:gd name="T5" fmla="*/ 47 h 81"/>
                <a:gd name="T6" fmla="*/ 6 w 34"/>
                <a:gd name="T7" fmla="*/ 47 h 81"/>
                <a:gd name="T8" fmla="*/ 3 w 34"/>
                <a:gd name="T9" fmla="*/ 40 h 81"/>
                <a:gd name="T10" fmla="*/ 1 w 34"/>
                <a:gd name="T11" fmla="*/ 13 h 81"/>
                <a:gd name="T12" fmla="*/ 30 w 34"/>
                <a:gd name="T13" fmla="*/ 3 h 81"/>
                <a:gd name="T14" fmla="*/ 29 w 34"/>
                <a:gd name="T15" fmla="*/ 10 h 81"/>
                <a:gd name="T16" fmla="*/ 31 w 34"/>
                <a:gd name="T17" fmla="*/ 44 h 81"/>
                <a:gd name="T18" fmla="*/ 34 w 34"/>
                <a:gd name="T19" fmla="*/ 53 h 81"/>
                <a:gd name="T20" fmla="*/ 32 w 34"/>
                <a:gd name="T21" fmla="*/ 79 h 81"/>
                <a:gd name="T22" fmla="*/ 30 w 34"/>
                <a:gd name="T23" fmla="*/ 81 h 81"/>
                <a:gd name="T24" fmla="*/ 13 w 34"/>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81">
                  <a:moveTo>
                    <a:pt x="13" y="81"/>
                  </a:moveTo>
                  <a:cubicBezTo>
                    <a:pt x="11" y="81"/>
                    <a:pt x="11" y="80"/>
                    <a:pt x="11" y="79"/>
                  </a:cubicBezTo>
                  <a:cubicBezTo>
                    <a:pt x="8" y="47"/>
                    <a:pt x="8" y="47"/>
                    <a:pt x="8" y="47"/>
                  </a:cubicBezTo>
                  <a:cubicBezTo>
                    <a:pt x="6" y="47"/>
                    <a:pt x="6" y="47"/>
                    <a:pt x="6" y="47"/>
                  </a:cubicBezTo>
                  <a:cubicBezTo>
                    <a:pt x="3" y="45"/>
                    <a:pt x="3" y="43"/>
                    <a:pt x="3" y="40"/>
                  </a:cubicBezTo>
                  <a:cubicBezTo>
                    <a:pt x="1" y="13"/>
                    <a:pt x="1" y="13"/>
                    <a:pt x="1" y="13"/>
                  </a:cubicBezTo>
                  <a:cubicBezTo>
                    <a:pt x="0" y="3"/>
                    <a:pt x="18" y="0"/>
                    <a:pt x="30" y="3"/>
                  </a:cubicBezTo>
                  <a:cubicBezTo>
                    <a:pt x="29" y="5"/>
                    <a:pt x="28" y="8"/>
                    <a:pt x="29" y="10"/>
                  </a:cubicBezTo>
                  <a:cubicBezTo>
                    <a:pt x="31" y="44"/>
                    <a:pt x="31" y="44"/>
                    <a:pt x="31" y="44"/>
                  </a:cubicBezTo>
                  <a:cubicBezTo>
                    <a:pt x="31" y="48"/>
                    <a:pt x="32" y="52"/>
                    <a:pt x="34" y="53"/>
                  </a:cubicBezTo>
                  <a:cubicBezTo>
                    <a:pt x="32" y="79"/>
                    <a:pt x="32" y="79"/>
                    <a:pt x="32" y="79"/>
                  </a:cubicBezTo>
                  <a:cubicBezTo>
                    <a:pt x="32" y="80"/>
                    <a:pt x="31" y="81"/>
                    <a:pt x="30" y="81"/>
                  </a:cubicBezTo>
                  <a:cubicBezTo>
                    <a:pt x="13" y="81"/>
                    <a:pt x="13" y="81"/>
                    <a:pt x="1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16" name="Freeform 14">
              <a:extLst>
                <a:ext uri="{FF2B5EF4-FFF2-40B4-BE49-F238E27FC236}">
                  <a16:creationId xmlns:a16="http://schemas.microsoft.com/office/drawing/2014/main" id="{98A8A867-2AFB-D542-A42D-217550EF12B9}"/>
                </a:ext>
              </a:extLst>
            </p:cNvPr>
            <p:cNvSpPr>
              <a:spLocks/>
            </p:cNvSpPr>
            <p:nvPr/>
          </p:nvSpPr>
          <p:spPr bwMode="auto">
            <a:xfrm>
              <a:off x="3738" y="1493"/>
              <a:ext cx="54" cy="61"/>
            </a:xfrm>
            <a:custGeom>
              <a:avLst/>
              <a:gdLst>
                <a:gd name="T0" fmla="*/ 23 w 23"/>
                <a:gd name="T1" fmla="*/ 9 h 26"/>
                <a:gd name="T2" fmla="*/ 11 w 23"/>
                <a:gd name="T3" fmla="*/ 0 h 26"/>
                <a:gd name="T4" fmla="*/ 0 w 23"/>
                <a:gd name="T5" fmla="*/ 9 h 26"/>
                <a:gd name="T6" fmla="*/ 2 w 23"/>
                <a:gd name="T7" fmla="*/ 21 h 26"/>
                <a:gd name="T8" fmla="*/ 10 w 23"/>
                <a:gd name="T9" fmla="*/ 26 h 26"/>
                <a:gd name="T10" fmla="*/ 13 w 23"/>
                <a:gd name="T11" fmla="*/ 26 h 26"/>
                <a:gd name="T12" fmla="*/ 21 w 23"/>
                <a:gd name="T13" fmla="*/ 21 h 26"/>
                <a:gd name="T14" fmla="*/ 23 w 2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6">
                  <a:moveTo>
                    <a:pt x="23" y="9"/>
                  </a:moveTo>
                  <a:cubicBezTo>
                    <a:pt x="22" y="3"/>
                    <a:pt x="17" y="0"/>
                    <a:pt x="11" y="0"/>
                  </a:cubicBezTo>
                  <a:cubicBezTo>
                    <a:pt x="6" y="0"/>
                    <a:pt x="1" y="3"/>
                    <a:pt x="0" y="9"/>
                  </a:cubicBezTo>
                  <a:cubicBezTo>
                    <a:pt x="0" y="11"/>
                    <a:pt x="1" y="18"/>
                    <a:pt x="2" y="21"/>
                  </a:cubicBezTo>
                  <a:cubicBezTo>
                    <a:pt x="3" y="23"/>
                    <a:pt x="6" y="25"/>
                    <a:pt x="10" y="26"/>
                  </a:cubicBezTo>
                  <a:cubicBezTo>
                    <a:pt x="11" y="26"/>
                    <a:pt x="11" y="26"/>
                    <a:pt x="13" y="26"/>
                  </a:cubicBezTo>
                  <a:cubicBezTo>
                    <a:pt x="16" y="25"/>
                    <a:pt x="20" y="23"/>
                    <a:pt x="21" y="21"/>
                  </a:cubicBezTo>
                  <a:cubicBezTo>
                    <a:pt x="22" y="18"/>
                    <a:pt x="23" y="11"/>
                    <a:pt x="23"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17" name="Freeform 15">
              <a:extLst>
                <a:ext uri="{FF2B5EF4-FFF2-40B4-BE49-F238E27FC236}">
                  <a16:creationId xmlns:a16="http://schemas.microsoft.com/office/drawing/2014/main" id="{F64EDEA3-D61C-654E-B409-DC20E04AAD66}"/>
                </a:ext>
              </a:extLst>
            </p:cNvPr>
            <p:cNvSpPr>
              <a:spLocks/>
            </p:cNvSpPr>
            <p:nvPr/>
          </p:nvSpPr>
          <p:spPr bwMode="auto">
            <a:xfrm>
              <a:off x="4156" y="1557"/>
              <a:ext cx="78" cy="191"/>
            </a:xfrm>
            <a:custGeom>
              <a:avLst/>
              <a:gdLst>
                <a:gd name="T0" fmla="*/ 21 w 33"/>
                <a:gd name="T1" fmla="*/ 81 h 81"/>
                <a:gd name="T2" fmla="*/ 23 w 33"/>
                <a:gd name="T3" fmla="*/ 79 h 81"/>
                <a:gd name="T4" fmla="*/ 25 w 33"/>
                <a:gd name="T5" fmla="*/ 47 h 81"/>
                <a:gd name="T6" fmla="*/ 28 w 33"/>
                <a:gd name="T7" fmla="*/ 47 h 81"/>
                <a:gd name="T8" fmla="*/ 32 w 33"/>
                <a:gd name="T9" fmla="*/ 40 h 81"/>
                <a:gd name="T10" fmla="*/ 33 w 33"/>
                <a:gd name="T11" fmla="*/ 13 h 81"/>
                <a:gd name="T12" fmla="*/ 4 w 33"/>
                <a:gd name="T13" fmla="*/ 3 h 81"/>
                <a:gd name="T14" fmla="*/ 5 w 33"/>
                <a:gd name="T15" fmla="*/ 10 h 81"/>
                <a:gd name="T16" fmla="*/ 3 w 33"/>
                <a:gd name="T17" fmla="*/ 44 h 81"/>
                <a:gd name="T18" fmla="*/ 0 w 33"/>
                <a:gd name="T19" fmla="*/ 53 h 81"/>
                <a:gd name="T20" fmla="*/ 1 w 33"/>
                <a:gd name="T21" fmla="*/ 79 h 81"/>
                <a:gd name="T22" fmla="*/ 4 w 33"/>
                <a:gd name="T23" fmla="*/ 81 h 81"/>
                <a:gd name="T24" fmla="*/ 21 w 33"/>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81">
                  <a:moveTo>
                    <a:pt x="21" y="81"/>
                  </a:moveTo>
                  <a:cubicBezTo>
                    <a:pt x="22" y="81"/>
                    <a:pt x="23" y="80"/>
                    <a:pt x="23" y="79"/>
                  </a:cubicBezTo>
                  <a:cubicBezTo>
                    <a:pt x="25" y="47"/>
                    <a:pt x="25" y="47"/>
                    <a:pt x="25" y="47"/>
                  </a:cubicBezTo>
                  <a:cubicBezTo>
                    <a:pt x="28" y="47"/>
                    <a:pt x="28" y="47"/>
                    <a:pt x="28" y="47"/>
                  </a:cubicBezTo>
                  <a:cubicBezTo>
                    <a:pt x="30" y="45"/>
                    <a:pt x="32" y="43"/>
                    <a:pt x="32" y="40"/>
                  </a:cubicBezTo>
                  <a:cubicBezTo>
                    <a:pt x="33" y="13"/>
                    <a:pt x="33" y="13"/>
                    <a:pt x="33" y="13"/>
                  </a:cubicBezTo>
                  <a:cubicBezTo>
                    <a:pt x="33" y="3"/>
                    <a:pt x="16" y="0"/>
                    <a:pt x="4" y="3"/>
                  </a:cubicBezTo>
                  <a:cubicBezTo>
                    <a:pt x="5" y="5"/>
                    <a:pt x="5" y="8"/>
                    <a:pt x="5" y="10"/>
                  </a:cubicBezTo>
                  <a:cubicBezTo>
                    <a:pt x="3" y="44"/>
                    <a:pt x="3" y="44"/>
                    <a:pt x="3" y="44"/>
                  </a:cubicBezTo>
                  <a:cubicBezTo>
                    <a:pt x="3" y="48"/>
                    <a:pt x="2" y="52"/>
                    <a:pt x="0" y="53"/>
                  </a:cubicBezTo>
                  <a:cubicBezTo>
                    <a:pt x="1" y="79"/>
                    <a:pt x="1" y="79"/>
                    <a:pt x="1" y="79"/>
                  </a:cubicBezTo>
                  <a:cubicBezTo>
                    <a:pt x="1" y="80"/>
                    <a:pt x="3" y="81"/>
                    <a:pt x="4" y="81"/>
                  </a:cubicBezTo>
                  <a:cubicBezTo>
                    <a:pt x="21" y="81"/>
                    <a:pt x="21" y="81"/>
                    <a:pt x="2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18" name="Freeform 16">
              <a:extLst>
                <a:ext uri="{FF2B5EF4-FFF2-40B4-BE49-F238E27FC236}">
                  <a16:creationId xmlns:a16="http://schemas.microsoft.com/office/drawing/2014/main" id="{530670B0-DC76-A842-B16A-FAAB53C0E499}"/>
                </a:ext>
              </a:extLst>
            </p:cNvPr>
            <p:cNvSpPr>
              <a:spLocks/>
            </p:cNvSpPr>
            <p:nvPr/>
          </p:nvSpPr>
          <p:spPr bwMode="auto">
            <a:xfrm>
              <a:off x="4158" y="1493"/>
              <a:ext cx="52" cy="61"/>
            </a:xfrm>
            <a:custGeom>
              <a:avLst/>
              <a:gdLst>
                <a:gd name="T0" fmla="*/ 0 w 22"/>
                <a:gd name="T1" fmla="*/ 9 h 26"/>
                <a:gd name="T2" fmla="*/ 11 w 22"/>
                <a:gd name="T3" fmla="*/ 0 h 26"/>
                <a:gd name="T4" fmla="*/ 22 w 22"/>
                <a:gd name="T5" fmla="*/ 9 h 26"/>
                <a:gd name="T6" fmla="*/ 21 w 22"/>
                <a:gd name="T7" fmla="*/ 21 h 26"/>
                <a:gd name="T8" fmla="*/ 13 w 22"/>
                <a:gd name="T9" fmla="*/ 26 h 26"/>
                <a:gd name="T10" fmla="*/ 10 w 22"/>
                <a:gd name="T11" fmla="*/ 26 h 26"/>
                <a:gd name="T12" fmla="*/ 2 w 22"/>
                <a:gd name="T13" fmla="*/ 21 h 26"/>
                <a:gd name="T14" fmla="*/ 0 w 22"/>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6">
                  <a:moveTo>
                    <a:pt x="0" y="9"/>
                  </a:moveTo>
                  <a:cubicBezTo>
                    <a:pt x="1" y="3"/>
                    <a:pt x="6" y="0"/>
                    <a:pt x="11" y="0"/>
                  </a:cubicBezTo>
                  <a:cubicBezTo>
                    <a:pt x="17" y="0"/>
                    <a:pt x="22" y="3"/>
                    <a:pt x="22" y="9"/>
                  </a:cubicBezTo>
                  <a:cubicBezTo>
                    <a:pt x="22" y="11"/>
                    <a:pt x="22" y="18"/>
                    <a:pt x="21" y="21"/>
                  </a:cubicBezTo>
                  <a:cubicBezTo>
                    <a:pt x="19" y="23"/>
                    <a:pt x="16" y="25"/>
                    <a:pt x="13" y="26"/>
                  </a:cubicBezTo>
                  <a:cubicBezTo>
                    <a:pt x="12" y="26"/>
                    <a:pt x="11" y="26"/>
                    <a:pt x="10" y="26"/>
                  </a:cubicBezTo>
                  <a:cubicBezTo>
                    <a:pt x="6" y="25"/>
                    <a:pt x="4" y="23"/>
                    <a:pt x="2" y="21"/>
                  </a:cubicBezTo>
                  <a:cubicBezTo>
                    <a:pt x="1" y="18"/>
                    <a:pt x="0" y="11"/>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19" name="Freeform 17">
              <a:extLst>
                <a:ext uri="{FF2B5EF4-FFF2-40B4-BE49-F238E27FC236}">
                  <a16:creationId xmlns:a16="http://schemas.microsoft.com/office/drawing/2014/main" id="{EE5F39E2-FA70-464A-BFF4-690A580FD5DD}"/>
                </a:ext>
              </a:extLst>
            </p:cNvPr>
            <p:cNvSpPr>
              <a:spLocks/>
            </p:cNvSpPr>
            <p:nvPr/>
          </p:nvSpPr>
          <p:spPr bwMode="auto">
            <a:xfrm>
              <a:off x="4057" y="1540"/>
              <a:ext cx="99" cy="241"/>
            </a:xfrm>
            <a:custGeom>
              <a:avLst/>
              <a:gdLst>
                <a:gd name="T0" fmla="*/ 26 w 42"/>
                <a:gd name="T1" fmla="*/ 102 h 102"/>
                <a:gd name="T2" fmla="*/ 5 w 42"/>
                <a:gd name="T3" fmla="*/ 102 h 102"/>
                <a:gd name="T4" fmla="*/ 2 w 42"/>
                <a:gd name="T5" fmla="*/ 99 h 102"/>
                <a:gd name="T6" fmla="*/ 0 w 42"/>
                <a:gd name="T7" fmla="*/ 67 h 102"/>
                <a:gd name="T8" fmla="*/ 3 w 42"/>
                <a:gd name="T9" fmla="*/ 56 h 102"/>
                <a:gd name="T10" fmla="*/ 6 w 42"/>
                <a:gd name="T11" fmla="*/ 12 h 102"/>
                <a:gd name="T12" fmla="*/ 4 w 42"/>
                <a:gd name="T13" fmla="*/ 4 h 102"/>
                <a:gd name="T14" fmla="*/ 41 w 42"/>
                <a:gd name="T15" fmla="*/ 17 h 102"/>
                <a:gd name="T16" fmla="*/ 39 w 42"/>
                <a:gd name="T17" fmla="*/ 51 h 102"/>
                <a:gd name="T18" fmla="*/ 35 w 42"/>
                <a:gd name="T19" fmla="*/ 58 h 102"/>
                <a:gd name="T20" fmla="*/ 32 w 42"/>
                <a:gd name="T21" fmla="*/ 59 h 102"/>
                <a:gd name="T22" fmla="*/ 29 w 42"/>
                <a:gd name="T23" fmla="*/ 99 h 102"/>
                <a:gd name="T24" fmla="*/ 26 w 42"/>
                <a:gd name="T2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02">
                  <a:moveTo>
                    <a:pt x="26" y="102"/>
                  </a:moveTo>
                  <a:cubicBezTo>
                    <a:pt x="5" y="102"/>
                    <a:pt x="5" y="102"/>
                    <a:pt x="5" y="102"/>
                  </a:cubicBezTo>
                  <a:cubicBezTo>
                    <a:pt x="3" y="102"/>
                    <a:pt x="2" y="100"/>
                    <a:pt x="2" y="99"/>
                  </a:cubicBezTo>
                  <a:cubicBezTo>
                    <a:pt x="0" y="67"/>
                    <a:pt x="0" y="67"/>
                    <a:pt x="0" y="67"/>
                  </a:cubicBezTo>
                  <a:cubicBezTo>
                    <a:pt x="2" y="64"/>
                    <a:pt x="3" y="60"/>
                    <a:pt x="3" y="56"/>
                  </a:cubicBezTo>
                  <a:cubicBezTo>
                    <a:pt x="6" y="12"/>
                    <a:pt x="6" y="12"/>
                    <a:pt x="6" y="12"/>
                  </a:cubicBezTo>
                  <a:cubicBezTo>
                    <a:pt x="6" y="9"/>
                    <a:pt x="5" y="7"/>
                    <a:pt x="4" y="4"/>
                  </a:cubicBezTo>
                  <a:cubicBezTo>
                    <a:pt x="20" y="0"/>
                    <a:pt x="42" y="5"/>
                    <a:pt x="41" y="17"/>
                  </a:cubicBezTo>
                  <a:cubicBezTo>
                    <a:pt x="39" y="51"/>
                    <a:pt x="39" y="51"/>
                    <a:pt x="39" y="51"/>
                  </a:cubicBezTo>
                  <a:cubicBezTo>
                    <a:pt x="39" y="55"/>
                    <a:pt x="38" y="57"/>
                    <a:pt x="35" y="58"/>
                  </a:cubicBezTo>
                  <a:cubicBezTo>
                    <a:pt x="32" y="59"/>
                    <a:pt x="32" y="59"/>
                    <a:pt x="32" y="59"/>
                  </a:cubicBezTo>
                  <a:cubicBezTo>
                    <a:pt x="29" y="99"/>
                    <a:pt x="29" y="99"/>
                    <a:pt x="29" y="99"/>
                  </a:cubicBezTo>
                  <a:cubicBezTo>
                    <a:pt x="29" y="100"/>
                    <a:pt x="28" y="102"/>
                    <a:pt x="2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0" name="Freeform 18">
              <a:extLst>
                <a:ext uri="{FF2B5EF4-FFF2-40B4-BE49-F238E27FC236}">
                  <a16:creationId xmlns:a16="http://schemas.microsoft.com/office/drawing/2014/main" id="{AD66818C-D0D1-394A-97F4-877A681E5FF2}"/>
                </a:ext>
              </a:extLst>
            </p:cNvPr>
            <p:cNvSpPr>
              <a:spLocks/>
            </p:cNvSpPr>
            <p:nvPr/>
          </p:nvSpPr>
          <p:spPr bwMode="auto">
            <a:xfrm>
              <a:off x="4061" y="1462"/>
              <a:ext cx="66" cy="76"/>
            </a:xfrm>
            <a:custGeom>
              <a:avLst/>
              <a:gdLst>
                <a:gd name="T0" fmla="*/ 0 w 28"/>
                <a:gd name="T1" fmla="*/ 10 h 32"/>
                <a:gd name="T2" fmla="*/ 13 w 28"/>
                <a:gd name="T3" fmla="*/ 0 h 32"/>
                <a:gd name="T4" fmla="*/ 27 w 28"/>
                <a:gd name="T5" fmla="*/ 10 h 32"/>
                <a:gd name="T6" fmla="*/ 25 w 28"/>
                <a:gd name="T7" fmla="*/ 25 h 32"/>
                <a:gd name="T8" fmla="*/ 16 w 28"/>
                <a:gd name="T9" fmla="*/ 32 h 32"/>
                <a:gd name="T10" fmla="*/ 11 w 28"/>
                <a:gd name="T11" fmla="*/ 32 h 32"/>
                <a:gd name="T12" fmla="*/ 2 w 28"/>
                <a:gd name="T13" fmla="*/ 25 h 32"/>
                <a:gd name="T14" fmla="*/ 0 w 28"/>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2">
                  <a:moveTo>
                    <a:pt x="0" y="10"/>
                  </a:moveTo>
                  <a:cubicBezTo>
                    <a:pt x="0" y="3"/>
                    <a:pt x="6" y="0"/>
                    <a:pt x="13" y="0"/>
                  </a:cubicBezTo>
                  <a:cubicBezTo>
                    <a:pt x="20" y="0"/>
                    <a:pt x="26" y="3"/>
                    <a:pt x="27" y="10"/>
                  </a:cubicBezTo>
                  <a:cubicBezTo>
                    <a:pt x="28" y="13"/>
                    <a:pt x="26" y="22"/>
                    <a:pt x="25" y="25"/>
                  </a:cubicBezTo>
                  <a:cubicBezTo>
                    <a:pt x="23" y="28"/>
                    <a:pt x="20" y="31"/>
                    <a:pt x="16" y="32"/>
                  </a:cubicBezTo>
                  <a:cubicBezTo>
                    <a:pt x="14" y="32"/>
                    <a:pt x="13" y="32"/>
                    <a:pt x="11" y="32"/>
                  </a:cubicBezTo>
                  <a:cubicBezTo>
                    <a:pt x="7" y="31"/>
                    <a:pt x="3" y="28"/>
                    <a:pt x="2" y="25"/>
                  </a:cubicBezTo>
                  <a:cubicBezTo>
                    <a:pt x="0" y="22"/>
                    <a:pt x="0" y="13"/>
                    <a:pt x="0"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1" name="Freeform 19">
              <a:extLst>
                <a:ext uri="{FF2B5EF4-FFF2-40B4-BE49-F238E27FC236}">
                  <a16:creationId xmlns:a16="http://schemas.microsoft.com/office/drawing/2014/main" id="{24FB59DD-C0D2-7640-9D8C-4F4C19873142}"/>
                </a:ext>
              </a:extLst>
            </p:cNvPr>
            <p:cNvSpPr>
              <a:spLocks/>
            </p:cNvSpPr>
            <p:nvPr/>
          </p:nvSpPr>
          <p:spPr bwMode="auto">
            <a:xfrm>
              <a:off x="3795" y="1540"/>
              <a:ext cx="99" cy="241"/>
            </a:xfrm>
            <a:custGeom>
              <a:avLst/>
              <a:gdLst>
                <a:gd name="T0" fmla="*/ 16 w 42"/>
                <a:gd name="T1" fmla="*/ 102 h 102"/>
                <a:gd name="T2" fmla="*/ 13 w 42"/>
                <a:gd name="T3" fmla="*/ 99 h 102"/>
                <a:gd name="T4" fmla="*/ 10 w 42"/>
                <a:gd name="T5" fmla="*/ 59 h 102"/>
                <a:gd name="T6" fmla="*/ 7 w 42"/>
                <a:gd name="T7" fmla="*/ 58 h 102"/>
                <a:gd name="T8" fmla="*/ 2 w 42"/>
                <a:gd name="T9" fmla="*/ 51 h 102"/>
                <a:gd name="T10" fmla="*/ 1 w 42"/>
                <a:gd name="T11" fmla="*/ 17 h 102"/>
                <a:gd name="T12" fmla="*/ 36 w 42"/>
                <a:gd name="T13" fmla="*/ 4 h 102"/>
                <a:gd name="T14" fmla="*/ 34 w 42"/>
                <a:gd name="T15" fmla="*/ 12 h 102"/>
                <a:gd name="T16" fmla="*/ 36 w 42"/>
                <a:gd name="T17" fmla="*/ 56 h 102"/>
                <a:gd name="T18" fmla="*/ 42 w 42"/>
                <a:gd name="T19" fmla="*/ 70 h 102"/>
                <a:gd name="T20" fmla="*/ 40 w 42"/>
                <a:gd name="T21" fmla="*/ 99 h 102"/>
                <a:gd name="T22" fmla="*/ 37 w 42"/>
                <a:gd name="T23" fmla="*/ 102 h 102"/>
                <a:gd name="T24" fmla="*/ 16 w 42"/>
                <a:gd name="T2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02">
                  <a:moveTo>
                    <a:pt x="16" y="102"/>
                  </a:moveTo>
                  <a:cubicBezTo>
                    <a:pt x="14" y="102"/>
                    <a:pt x="13" y="100"/>
                    <a:pt x="13" y="99"/>
                  </a:cubicBezTo>
                  <a:cubicBezTo>
                    <a:pt x="10" y="59"/>
                    <a:pt x="10" y="59"/>
                    <a:pt x="10" y="59"/>
                  </a:cubicBezTo>
                  <a:cubicBezTo>
                    <a:pt x="7" y="58"/>
                    <a:pt x="7" y="58"/>
                    <a:pt x="7" y="58"/>
                  </a:cubicBezTo>
                  <a:cubicBezTo>
                    <a:pt x="4" y="57"/>
                    <a:pt x="3" y="55"/>
                    <a:pt x="2" y="51"/>
                  </a:cubicBezTo>
                  <a:cubicBezTo>
                    <a:pt x="1" y="17"/>
                    <a:pt x="1" y="17"/>
                    <a:pt x="1" y="17"/>
                  </a:cubicBezTo>
                  <a:cubicBezTo>
                    <a:pt x="0" y="5"/>
                    <a:pt x="20" y="0"/>
                    <a:pt x="36" y="4"/>
                  </a:cubicBezTo>
                  <a:cubicBezTo>
                    <a:pt x="34" y="6"/>
                    <a:pt x="34" y="9"/>
                    <a:pt x="34" y="12"/>
                  </a:cubicBezTo>
                  <a:cubicBezTo>
                    <a:pt x="36" y="56"/>
                    <a:pt x="36" y="56"/>
                    <a:pt x="36" y="56"/>
                  </a:cubicBezTo>
                  <a:cubicBezTo>
                    <a:pt x="36" y="62"/>
                    <a:pt x="38" y="67"/>
                    <a:pt x="42" y="70"/>
                  </a:cubicBezTo>
                  <a:cubicBezTo>
                    <a:pt x="40" y="99"/>
                    <a:pt x="40" y="99"/>
                    <a:pt x="40" y="99"/>
                  </a:cubicBezTo>
                  <a:cubicBezTo>
                    <a:pt x="40" y="100"/>
                    <a:pt x="39" y="102"/>
                    <a:pt x="37" y="102"/>
                  </a:cubicBezTo>
                  <a:cubicBezTo>
                    <a:pt x="16" y="102"/>
                    <a:pt x="16" y="102"/>
                    <a:pt x="1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2" name="Freeform 20">
              <a:extLst>
                <a:ext uri="{FF2B5EF4-FFF2-40B4-BE49-F238E27FC236}">
                  <a16:creationId xmlns:a16="http://schemas.microsoft.com/office/drawing/2014/main" id="{468716A6-1FF6-2247-A114-5AB26198DED3}"/>
                </a:ext>
              </a:extLst>
            </p:cNvPr>
            <p:cNvSpPr>
              <a:spLocks/>
            </p:cNvSpPr>
            <p:nvPr/>
          </p:nvSpPr>
          <p:spPr bwMode="auto">
            <a:xfrm>
              <a:off x="3823" y="1462"/>
              <a:ext cx="68" cy="76"/>
            </a:xfrm>
            <a:custGeom>
              <a:avLst/>
              <a:gdLst>
                <a:gd name="T0" fmla="*/ 28 w 29"/>
                <a:gd name="T1" fmla="*/ 10 h 32"/>
                <a:gd name="T2" fmla="*/ 14 w 29"/>
                <a:gd name="T3" fmla="*/ 0 h 32"/>
                <a:gd name="T4" fmla="*/ 0 w 29"/>
                <a:gd name="T5" fmla="*/ 10 h 32"/>
                <a:gd name="T6" fmla="*/ 3 w 29"/>
                <a:gd name="T7" fmla="*/ 25 h 32"/>
                <a:gd name="T8" fmla="*/ 12 w 29"/>
                <a:gd name="T9" fmla="*/ 32 h 32"/>
                <a:gd name="T10" fmla="*/ 17 w 29"/>
                <a:gd name="T11" fmla="*/ 32 h 32"/>
                <a:gd name="T12" fmla="*/ 26 w 29"/>
                <a:gd name="T13" fmla="*/ 25 h 32"/>
                <a:gd name="T14" fmla="*/ 28 w 29"/>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2">
                  <a:moveTo>
                    <a:pt x="28" y="10"/>
                  </a:moveTo>
                  <a:cubicBezTo>
                    <a:pt x="27" y="3"/>
                    <a:pt x="21" y="0"/>
                    <a:pt x="14" y="0"/>
                  </a:cubicBezTo>
                  <a:cubicBezTo>
                    <a:pt x="7" y="0"/>
                    <a:pt x="1" y="3"/>
                    <a:pt x="0" y="10"/>
                  </a:cubicBezTo>
                  <a:cubicBezTo>
                    <a:pt x="0" y="13"/>
                    <a:pt x="1" y="22"/>
                    <a:pt x="3" y="25"/>
                  </a:cubicBezTo>
                  <a:cubicBezTo>
                    <a:pt x="4" y="28"/>
                    <a:pt x="8" y="31"/>
                    <a:pt x="12" y="32"/>
                  </a:cubicBezTo>
                  <a:cubicBezTo>
                    <a:pt x="14" y="32"/>
                    <a:pt x="15" y="32"/>
                    <a:pt x="17" y="32"/>
                  </a:cubicBezTo>
                  <a:cubicBezTo>
                    <a:pt x="20" y="31"/>
                    <a:pt x="24" y="28"/>
                    <a:pt x="26" y="25"/>
                  </a:cubicBezTo>
                  <a:cubicBezTo>
                    <a:pt x="27" y="22"/>
                    <a:pt x="29" y="13"/>
                    <a:pt x="28"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3" name="Freeform 21">
              <a:extLst>
                <a:ext uri="{FF2B5EF4-FFF2-40B4-BE49-F238E27FC236}">
                  <a16:creationId xmlns:a16="http://schemas.microsoft.com/office/drawing/2014/main" id="{CAFE2534-7F86-0843-A49A-700C1813ACE6}"/>
                </a:ext>
              </a:extLst>
            </p:cNvPr>
            <p:cNvSpPr>
              <a:spLocks/>
            </p:cNvSpPr>
            <p:nvPr/>
          </p:nvSpPr>
          <p:spPr bwMode="auto">
            <a:xfrm>
              <a:off x="3891" y="1509"/>
              <a:ext cx="161" cy="317"/>
            </a:xfrm>
            <a:custGeom>
              <a:avLst/>
              <a:gdLst>
                <a:gd name="T0" fmla="*/ 48 w 68"/>
                <a:gd name="T1" fmla="*/ 134 h 134"/>
                <a:gd name="T2" fmla="*/ 52 w 68"/>
                <a:gd name="T3" fmla="*/ 130 h 134"/>
                <a:gd name="T4" fmla="*/ 55 w 68"/>
                <a:gd name="T5" fmla="*/ 79 h 134"/>
                <a:gd name="T6" fmla="*/ 59 w 68"/>
                <a:gd name="T7" fmla="*/ 78 h 134"/>
                <a:gd name="T8" fmla="*/ 65 w 68"/>
                <a:gd name="T9" fmla="*/ 69 h 134"/>
                <a:gd name="T10" fmla="*/ 67 w 68"/>
                <a:gd name="T11" fmla="*/ 25 h 134"/>
                <a:gd name="T12" fmla="*/ 1 w 68"/>
                <a:gd name="T13" fmla="*/ 25 h 134"/>
                <a:gd name="T14" fmla="*/ 3 w 68"/>
                <a:gd name="T15" fmla="*/ 69 h 134"/>
                <a:gd name="T16" fmla="*/ 10 w 68"/>
                <a:gd name="T17" fmla="*/ 78 h 134"/>
                <a:gd name="T18" fmla="*/ 13 w 68"/>
                <a:gd name="T19" fmla="*/ 79 h 134"/>
                <a:gd name="T20" fmla="*/ 17 w 68"/>
                <a:gd name="T21" fmla="*/ 130 h 134"/>
                <a:gd name="T22" fmla="*/ 20 w 68"/>
                <a:gd name="T23" fmla="*/ 134 h 134"/>
                <a:gd name="T24" fmla="*/ 48 w 68"/>
                <a:gd name="T2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34">
                  <a:moveTo>
                    <a:pt x="48" y="134"/>
                  </a:moveTo>
                  <a:cubicBezTo>
                    <a:pt x="50" y="134"/>
                    <a:pt x="52" y="133"/>
                    <a:pt x="52" y="130"/>
                  </a:cubicBezTo>
                  <a:cubicBezTo>
                    <a:pt x="55" y="79"/>
                    <a:pt x="55" y="79"/>
                    <a:pt x="55" y="79"/>
                  </a:cubicBezTo>
                  <a:cubicBezTo>
                    <a:pt x="59" y="78"/>
                    <a:pt x="59" y="78"/>
                    <a:pt x="59" y="78"/>
                  </a:cubicBezTo>
                  <a:cubicBezTo>
                    <a:pt x="63" y="77"/>
                    <a:pt x="65" y="74"/>
                    <a:pt x="65" y="69"/>
                  </a:cubicBezTo>
                  <a:cubicBezTo>
                    <a:pt x="67" y="25"/>
                    <a:pt x="67" y="25"/>
                    <a:pt x="67" y="25"/>
                  </a:cubicBezTo>
                  <a:cubicBezTo>
                    <a:pt x="68" y="0"/>
                    <a:pt x="0" y="0"/>
                    <a:pt x="1" y="25"/>
                  </a:cubicBezTo>
                  <a:cubicBezTo>
                    <a:pt x="3" y="69"/>
                    <a:pt x="3" y="69"/>
                    <a:pt x="3" y="69"/>
                  </a:cubicBezTo>
                  <a:cubicBezTo>
                    <a:pt x="4" y="74"/>
                    <a:pt x="5" y="77"/>
                    <a:pt x="10" y="78"/>
                  </a:cubicBezTo>
                  <a:cubicBezTo>
                    <a:pt x="13" y="79"/>
                    <a:pt x="13" y="79"/>
                    <a:pt x="13" y="79"/>
                  </a:cubicBezTo>
                  <a:cubicBezTo>
                    <a:pt x="17" y="130"/>
                    <a:pt x="17" y="130"/>
                    <a:pt x="17" y="130"/>
                  </a:cubicBezTo>
                  <a:cubicBezTo>
                    <a:pt x="17" y="133"/>
                    <a:pt x="18" y="134"/>
                    <a:pt x="20" y="134"/>
                  </a:cubicBezTo>
                  <a:cubicBezTo>
                    <a:pt x="48" y="134"/>
                    <a:pt x="48" y="134"/>
                    <a:pt x="48"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4" name="Freeform 22">
              <a:extLst>
                <a:ext uri="{FF2B5EF4-FFF2-40B4-BE49-F238E27FC236}">
                  <a16:creationId xmlns:a16="http://schemas.microsoft.com/office/drawing/2014/main" id="{9A1234C7-2BC6-4B43-A6E6-AB785BE65356}"/>
                </a:ext>
              </a:extLst>
            </p:cNvPr>
            <p:cNvSpPr>
              <a:spLocks/>
            </p:cNvSpPr>
            <p:nvPr/>
          </p:nvSpPr>
          <p:spPr bwMode="auto">
            <a:xfrm>
              <a:off x="3929" y="1415"/>
              <a:ext cx="85" cy="99"/>
            </a:xfrm>
            <a:custGeom>
              <a:avLst/>
              <a:gdLst>
                <a:gd name="T0" fmla="*/ 0 w 36"/>
                <a:gd name="T1" fmla="*/ 14 h 42"/>
                <a:gd name="T2" fmla="*/ 18 w 36"/>
                <a:gd name="T3" fmla="*/ 0 h 42"/>
                <a:gd name="T4" fmla="*/ 36 w 36"/>
                <a:gd name="T5" fmla="*/ 14 h 42"/>
                <a:gd name="T6" fmla="*/ 33 w 36"/>
                <a:gd name="T7" fmla="*/ 33 h 42"/>
                <a:gd name="T8" fmla="*/ 21 w 36"/>
                <a:gd name="T9" fmla="*/ 42 h 42"/>
                <a:gd name="T10" fmla="*/ 16 w 36"/>
                <a:gd name="T11" fmla="*/ 42 h 42"/>
                <a:gd name="T12" fmla="*/ 4 w 36"/>
                <a:gd name="T13" fmla="*/ 33 h 42"/>
                <a:gd name="T14" fmla="*/ 0 w 36"/>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14"/>
                  </a:moveTo>
                  <a:cubicBezTo>
                    <a:pt x="1" y="5"/>
                    <a:pt x="9" y="0"/>
                    <a:pt x="18" y="0"/>
                  </a:cubicBezTo>
                  <a:cubicBezTo>
                    <a:pt x="27" y="0"/>
                    <a:pt x="35" y="5"/>
                    <a:pt x="36" y="14"/>
                  </a:cubicBezTo>
                  <a:cubicBezTo>
                    <a:pt x="36" y="18"/>
                    <a:pt x="36" y="30"/>
                    <a:pt x="33" y="33"/>
                  </a:cubicBezTo>
                  <a:cubicBezTo>
                    <a:pt x="31" y="37"/>
                    <a:pt x="26" y="41"/>
                    <a:pt x="21" y="42"/>
                  </a:cubicBezTo>
                  <a:cubicBezTo>
                    <a:pt x="19" y="42"/>
                    <a:pt x="18" y="42"/>
                    <a:pt x="16" y="42"/>
                  </a:cubicBezTo>
                  <a:cubicBezTo>
                    <a:pt x="10" y="41"/>
                    <a:pt x="5" y="37"/>
                    <a:pt x="4" y="33"/>
                  </a:cubicBezTo>
                  <a:cubicBezTo>
                    <a:pt x="1" y="30"/>
                    <a:pt x="0" y="18"/>
                    <a:pt x="0" y="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grpSp>
        <p:nvGrpSpPr>
          <p:cNvPr id="225" name="Group 52">
            <a:extLst>
              <a:ext uri="{FF2B5EF4-FFF2-40B4-BE49-F238E27FC236}">
                <a16:creationId xmlns:a16="http://schemas.microsoft.com/office/drawing/2014/main" id="{3D1051A7-E4EA-9243-BEA9-3ECA0B5F6878}"/>
              </a:ext>
            </a:extLst>
          </p:cNvPr>
          <p:cNvGrpSpPr>
            <a:grpSpLocks noChangeAspect="1"/>
          </p:cNvGrpSpPr>
          <p:nvPr/>
        </p:nvGrpSpPr>
        <p:grpSpPr bwMode="auto">
          <a:xfrm>
            <a:off x="2755410" y="3222799"/>
            <a:ext cx="314356" cy="421853"/>
            <a:chOff x="2438" y="1477"/>
            <a:chExt cx="889" cy="1193"/>
          </a:xfrm>
        </p:grpSpPr>
        <p:sp>
          <p:nvSpPr>
            <p:cNvPr id="226" name="Freeform 53">
              <a:extLst>
                <a:ext uri="{FF2B5EF4-FFF2-40B4-BE49-F238E27FC236}">
                  <a16:creationId xmlns:a16="http://schemas.microsoft.com/office/drawing/2014/main" id="{4B1A0414-AF14-A74D-AFA9-C22AEB4831CF}"/>
                </a:ext>
              </a:extLst>
            </p:cNvPr>
            <p:cNvSpPr>
              <a:spLocks/>
            </p:cNvSpPr>
            <p:nvPr/>
          </p:nvSpPr>
          <p:spPr bwMode="auto">
            <a:xfrm>
              <a:off x="2438" y="2295"/>
              <a:ext cx="414" cy="375"/>
            </a:xfrm>
            <a:custGeom>
              <a:avLst/>
              <a:gdLst>
                <a:gd name="T0" fmla="*/ 125 w 175"/>
                <a:gd name="T1" fmla="*/ 2 h 159"/>
                <a:gd name="T2" fmla="*/ 123 w 175"/>
                <a:gd name="T3" fmla="*/ 0 h 159"/>
                <a:gd name="T4" fmla="*/ 35 w 175"/>
                <a:gd name="T5" fmla="*/ 63 h 159"/>
                <a:gd name="T6" fmla="*/ 0 w 175"/>
                <a:gd name="T7" fmla="*/ 122 h 159"/>
                <a:gd name="T8" fmla="*/ 1 w 175"/>
                <a:gd name="T9" fmla="*/ 123 h 159"/>
                <a:gd name="T10" fmla="*/ 173 w 175"/>
                <a:gd name="T11" fmla="*/ 159 h 159"/>
                <a:gd name="T12" fmla="*/ 175 w 175"/>
                <a:gd name="T13" fmla="*/ 156 h 159"/>
                <a:gd name="T14" fmla="*/ 125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125" y="2"/>
                  </a:moveTo>
                  <a:cubicBezTo>
                    <a:pt x="125" y="0"/>
                    <a:pt x="124" y="0"/>
                    <a:pt x="123" y="0"/>
                  </a:cubicBezTo>
                  <a:cubicBezTo>
                    <a:pt x="111" y="8"/>
                    <a:pt x="54" y="46"/>
                    <a:pt x="35" y="63"/>
                  </a:cubicBezTo>
                  <a:cubicBezTo>
                    <a:pt x="18" y="78"/>
                    <a:pt x="3" y="102"/>
                    <a:pt x="0" y="122"/>
                  </a:cubicBezTo>
                  <a:cubicBezTo>
                    <a:pt x="0" y="122"/>
                    <a:pt x="0" y="123"/>
                    <a:pt x="1" y="123"/>
                  </a:cubicBezTo>
                  <a:cubicBezTo>
                    <a:pt x="62" y="147"/>
                    <a:pt x="121" y="157"/>
                    <a:pt x="173" y="159"/>
                  </a:cubicBezTo>
                  <a:cubicBezTo>
                    <a:pt x="174" y="159"/>
                    <a:pt x="175" y="157"/>
                    <a:pt x="175" y="156"/>
                  </a:cubicBezTo>
                  <a:cubicBezTo>
                    <a:pt x="139" y="100"/>
                    <a:pt x="127" y="17"/>
                    <a:pt x="125" y="2"/>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7" name="Freeform 54">
              <a:extLst>
                <a:ext uri="{FF2B5EF4-FFF2-40B4-BE49-F238E27FC236}">
                  <a16:creationId xmlns:a16="http://schemas.microsoft.com/office/drawing/2014/main" id="{BBA3872B-13C5-E64B-ADCB-661A1F4571FD}"/>
                </a:ext>
              </a:extLst>
            </p:cNvPr>
            <p:cNvSpPr>
              <a:spLocks/>
            </p:cNvSpPr>
            <p:nvPr/>
          </p:nvSpPr>
          <p:spPr bwMode="auto">
            <a:xfrm>
              <a:off x="2913" y="2295"/>
              <a:ext cx="414" cy="375"/>
            </a:xfrm>
            <a:custGeom>
              <a:avLst/>
              <a:gdLst>
                <a:gd name="T0" fmla="*/ 50 w 175"/>
                <a:gd name="T1" fmla="*/ 2 h 159"/>
                <a:gd name="T2" fmla="*/ 52 w 175"/>
                <a:gd name="T3" fmla="*/ 0 h 159"/>
                <a:gd name="T4" fmla="*/ 140 w 175"/>
                <a:gd name="T5" fmla="*/ 63 h 159"/>
                <a:gd name="T6" fmla="*/ 175 w 175"/>
                <a:gd name="T7" fmla="*/ 122 h 159"/>
                <a:gd name="T8" fmla="*/ 174 w 175"/>
                <a:gd name="T9" fmla="*/ 123 h 159"/>
                <a:gd name="T10" fmla="*/ 2 w 175"/>
                <a:gd name="T11" fmla="*/ 159 h 159"/>
                <a:gd name="T12" fmla="*/ 0 w 175"/>
                <a:gd name="T13" fmla="*/ 156 h 159"/>
                <a:gd name="T14" fmla="*/ 50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50" y="2"/>
                  </a:moveTo>
                  <a:cubicBezTo>
                    <a:pt x="50" y="0"/>
                    <a:pt x="51" y="0"/>
                    <a:pt x="52" y="0"/>
                  </a:cubicBezTo>
                  <a:cubicBezTo>
                    <a:pt x="64" y="8"/>
                    <a:pt x="121" y="46"/>
                    <a:pt x="140" y="63"/>
                  </a:cubicBezTo>
                  <a:cubicBezTo>
                    <a:pt x="157" y="78"/>
                    <a:pt x="172" y="102"/>
                    <a:pt x="175" y="122"/>
                  </a:cubicBezTo>
                  <a:cubicBezTo>
                    <a:pt x="175" y="122"/>
                    <a:pt x="175" y="123"/>
                    <a:pt x="174" y="123"/>
                  </a:cubicBezTo>
                  <a:cubicBezTo>
                    <a:pt x="113" y="147"/>
                    <a:pt x="54" y="157"/>
                    <a:pt x="2" y="159"/>
                  </a:cubicBezTo>
                  <a:cubicBezTo>
                    <a:pt x="1" y="159"/>
                    <a:pt x="0" y="157"/>
                    <a:pt x="0" y="156"/>
                  </a:cubicBezTo>
                  <a:cubicBezTo>
                    <a:pt x="36" y="100"/>
                    <a:pt x="48" y="17"/>
                    <a:pt x="50" y="2"/>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8" name="Freeform 55">
              <a:extLst>
                <a:ext uri="{FF2B5EF4-FFF2-40B4-BE49-F238E27FC236}">
                  <a16:creationId xmlns:a16="http://schemas.microsoft.com/office/drawing/2014/main" id="{EBC8FB95-4DE2-3043-BA04-8EA19DC411B9}"/>
                </a:ext>
              </a:extLst>
            </p:cNvPr>
            <p:cNvSpPr>
              <a:spLocks/>
            </p:cNvSpPr>
            <p:nvPr/>
          </p:nvSpPr>
          <p:spPr bwMode="auto">
            <a:xfrm>
              <a:off x="2750" y="1477"/>
              <a:ext cx="279" cy="128"/>
            </a:xfrm>
            <a:custGeom>
              <a:avLst/>
              <a:gdLst>
                <a:gd name="T0" fmla="*/ 3 w 118"/>
                <a:gd name="T1" fmla="*/ 52 h 54"/>
                <a:gd name="T2" fmla="*/ 25 w 118"/>
                <a:gd name="T3" fmla="*/ 44 h 54"/>
                <a:gd name="T4" fmla="*/ 58 w 118"/>
                <a:gd name="T5" fmla="*/ 39 h 54"/>
                <a:gd name="T6" fmla="*/ 97 w 118"/>
                <a:gd name="T7" fmla="*/ 46 h 54"/>
                <a:gd name="T8" fmla="*/ 116 w 118"/>
                <a:gd name="T9" fmla="*/ 54 h 54"/>
                <a:gd name="T10" fmla="*/ 118 w 118"/>
                <a:gd name="T11" fmla="*/ 52 h 54"/>
                <a:gd name="T12" fmla="*/ 59 w 118"/>
                <a:gd name="T13" fmla="*/ 0 h 54"/>
                <a:gd name="T14" fmla="*/ 0 w 118"/>
                <a:gd name="T15" fmla="*/ 50 h 54"/>
                <a:gd name="T16" fmla="*/ 3 w 118"/>
                <a:gd name="T17"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54">
                  <a:moveTo>
                    <a:pt x="3" y="52"/>
                  </a:moveTo>
                  <a:cubicBezTo>
                    <a:pt x="9" y="48"/>
                    <a:pt x="17" y="46"/>
                    <a:pt x="25" y="44"/>
                  </a:cubicBezTo>
                  <a:cubicBezTo>
                    <a:pt x="35" y="41"/>
                    <a:pt x="46" y="39"/>
                    <a:pt x="58" y="39"/>
                  </a:cubicBezTo>
                  <a:cubicBezTo>
                    <a:pt x="72" y="39"/>
                    <a:pt x="85" y="41"/>
                    <a:pt x="97" y="46"/>
                  </a:cubicBezTo>
                  <a:cubicBezTo>
                    <a:pt x="104" y="48"/>
                    <a:pt x="110" y="51"/>
                    <a:pt x="116" y="54"/>
                  </a:cubicBezTo>
                  <a:cubicBezTo>
                    <a:pt x="117" y="54"/>
                    <a:pt x="118" y="53"/>
                    <a:pt x="118" y="52"/>
                  </a:cubicBezTo>
                  <a:cubicBezTo>
                    <a:pt x="114" y="23"/>
                    <a:pt x="89" y="0"/>
                    <a:pt x="59" y="0"/>
                  </a:cubicBezTo>
                  <a:cubicBezTo>
                    <a:pt x="30" y="0"/>
                    <a:pt x="5" y="22"/>
                    <a:pt x="0" y="50"/>
                  </a:cubicBezTo>
                  <a:cubicBezTo>
                    <a:pt x="0" y="51"/>
                    <a:pt x="1" y="52"/>
                    <a:pt x="3" y="52"/>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sp>
          <p:nvSpPr>
            <p:cNvPr id="229" name="Freeform 56">
              <a:extLst>
                <a:ext uri="{FF2B5EF4-FFF2-40B4-BE49-F238E27FC236}">
                  <a16:creationId xmlns:a16="http://schemas.microsoft.com/office/drawing/2014/main" id="{DA266A74-CA9E-AA40-94D5-F7245465FBD7}"/>
                </a:ext>
              </a:extLst>
            </p:cNvPr>
            <p:cNvSpPr>
              <a:spLocks noEditPoints="1"/>
            </p:cNvSpPr>
            <p:nvPr/>
          </p:nvSpPr>
          <p:spPr bwMode="auto">
            <a:xfrm>
              <a:off x="2604" y="1617"/>
              <a:ext cx="560" cy="673"/>
            </a:xfrm>
            <a:custGeom>
              <a:avLst/>
              <a:gdLst>
                <a:gd name="T0" fmla="*/ 231 w 237"/>
                <a:gd name="T1" fmla="*/ 145 h 285"/>
                <a:gd name="T2" fmla="*/ 227 w 237"/>
                <a:gd name="T3" fmla="*/ 140 h 285"/>
                <a:gd name="T4" fmla="*/ 226 w 237"/>
                <a:gd name="T5" fmla="*/ 139 h 285"/>
                <a:gd name="T6" fmla="*/ 199 w 237"/>
                <a:gd name="T7" fmla="*/ 36 h 285"/>
                <a:gd name="T8" fmla="*/ 199 w 237"/>
                <a:gd name="T9" fmla="*/ 36 h 285"/>
                <a:gd name="T10" fmla="*/ 121 w 237"/>
                <a:gd name="T11" fmla="*/ 0 h 285"/>
                <a:gd name="T12" fmla="*/ 39 w 237"/>
                <a:gd name="T13" fmla="*/ 39 h 285"/>
                <a:gd name="T14" fmla="*/ 20 w 237"/>
                <a:gd name="T15" fmla="*/ 78 h 285"/>
                <a:gd name="T16" fmla="*/ 12 w 237"/>
                <a:gd name="T17" fmla="*/ 137 h 285"/>
                <a:gd name="T18" fmla="*/ 12 w 237"/>
                <a:gd name="T19" fmla="*/ 138 h 285"/>
                <a:gd name="T20" fmla="*/ 6 w 237"/>
                <a:gd name="T21" fmla="*/ 145 h 285"/>
                <a:gd name="T22" fmla="*/ 4 w 237"/>
                <a:gd name="T23" fmla="*/ 182 h 285"/>
                <a:gd name="T24" fmla="*/ 32 w 237"/>
                <a:gd name="T25" fmla="*/ 215 h 285"/>
                <a:gd name="T26" fmla="*/ 33 w 237"/>
                <a:gd name="T27" fmla="*/ 216 h 285"/>
                <a:gd name="T28" fmla="*/ 118 w 237"/>
                <a:gd name="T29" fmla="*/ 285 h 285"/>
                <a:gd name="T30" fmla="*/ 203 w 237"/>
                <a:gd name="T31" fmla="*/ 216 h 285"/>
                <a:gd name="T32" fmla="*/ 204 w 237"/>
                <a:gd name="T33" fmla="*/ 215 h 285"/>
                <a:gd name="T34" fmla="*/ 232 w 237"/>
                <a:gd name="T35" fmla="*/ 182 h 285"/>
                <a:gd name="T36" fmla="*/ 231 w 237"/>
                <a:gd name="T37" fmla="*/ 145 h 285"/>
                <a:gd name="T38" fmla="*/ 214 w 237"/>
                <a:gd name="T39" fmla="*/ 176 h 285"/>
                <a:gd name="T40" fmla="*/ 194 w 237"/>
                <a:gd name="T41" fmla="*/ 198 h 285"/>
                <a:gd name="T42" fmla="*/ 189 w 237"/>
                <a:gd name="T43" fmla="*/ 199 h 285"/>
                <a:gd name="T44" fmla="*/ 188 w 237"/>
                <a:gd name="T45" fmla="*/ 200 h 285"/>
                <a:gd name="T46" fmla="*/ 186 w 237"/>
                <a:gd name="T47" fmla="*/ 204 h 285"/>
                <a:gd name="T48" fmla="*/ 118 w 237"/>
                <a:gd name="T49" fmla="*/ 265 h 285"/>
                <a:gd name="T50" fmla="*/ 50 w 237"/>
                <a:gd name="T51" fmla="*/ 204 h 285"/>
                <a:gd name="T52" fmla="*/ 48 w 237"/>
                <a:gd name="T53" fmla="*/ 200 h 285"/>
                <a:gd name="T54" fmla="*/ 47 w 237"/>
                <a:gd name="T55" fmla="*/ 199 h 285"/>
                <a:gd name="T56" fmla="*/ 43 w 237"/>
                <a:gd name="T57" fmla="*/ 198 h 285"/>
                <a:gd name="T58" fmla="*/ 23 w 237"/>
                <a:gd name="T59" fmla="*/ 176 h 285"/>
                <a:gd name="T60" fmla="*/ 23 w 237"/>
                <a:gd name="T61" fmla="*/ 155 h 285"/>
                <a:gd name="T62" fmla="*/ 23 w 237"/>
                <a:gd name="T63" fmla="*/ 155 h 285"/>
                <a:gd name="T64" fmla="*/ 28 w 237"/>
                <a:gd name="T65" fmla="*/ 152 h 285"/>
                <a:gd name="T66" fmla="*/ 29 w 237"/>
                <a:gd name="T67" fmla="*/ 152 h 285"/>
                <a:gd name="T68" fmla="*/ 31 w 237"/>
                <a:gd name="T69" fmla="*/ 153 h 285"/>
                <a:gd name="T70" fmla="*/ 37 w 237"/>
                <a:gd name="T71" fmla="*/ 164 h 285"/>
                <a:gd name="T72" fmla="*/ 42 w 237"/>
                <a:gd name="T73" fmla="*/ 163 h 285"/>
                <a:gd name="T74" fmla="*/ 45 w 237"/>
                <a:gd name="T75" fmla="*/ 137 h 285"/>
                <a:gd name="T76" fmla="*/ 47 w 237"/>
                <a:gd name="T77" fmla="*/ 136 h 285"/>
                <a:gd name="T78" fmla="*/ 143 w 237"/>
                <a:gd name="T79" fmla="*/ 144 h 285"/>
                <a:gd name="T80" fmla="*/ 145 w 237"/>
                <a:gd name="T81" fmla="*/ 143 h 285"/>
                <a:gd name="T82" fmla="*/ 157 w 237"/>
                <a:gd name="T83" fmla="*/ 103 h 285"/>
                <a:gd name="T84" fmla="*/ 160 w 237"/>
                <a:gd name="T85" fmla="*/ 103 h 285"/>
                <a:gd name="T86" fmla="*/ 174 w 237"/>
                <a:gd name="T87" fmla="*/ 142 h 285"/>
                <a:gd name="T88" fmla="*/ 176 w 237"/>
                <a:gd name="T89" fmla="*/ 143 h 285"/>
                <a:gd name="T90" fmla="*/ 189 w 237"/>
                <a:gd name="T91" fmla="*/ 140 h 285"/>
                <a:gd name="T92" fmla="*/ 192 w 237"/>
                <a:gd name="T93" fmla="*/ 143 h 285"/>
                <a:gd name="T94" fmla="*/ 194 w 237"/>
                <a:gd name="T95" fmla="*/ 161 h 285"/>
                <a:gd name="T96" fmla="*/ 195 w 237"/>
                <a:gd name="T97" fmla="*/ 167 h 285"/>
                <a:gd name="T98" fmla="*/ 200 w 237"/>
                <a:gd name="T99" fmla="*/ 163 h 285"/>
                <a:gd name="T100" fmla="*/ 205 w 237"/>
                <a:gd name="T101" fmla="*/ 153 h 285"/>
                <a:gd name="T102" fmla="*/ 208 w 237"/>
                <a:gd name="T103" fmla="*/ 152 h 285"/>
                <a:gd name="T104" fmla="*/ 208 w 237"/>
                <a:gd name="T105" fmla="*/ 152 h 285"/>
                <a:gd name="T106" fmla="*/ 213 w 237"/>
                <a:gd name="T107" fmla="*/ 155 h 285"/>
                <a:gd name="T108" fmla="*/ 214 w 237"/>
                <a:gd name="T109" fmla="*/ 155 h 285"/>
                <a:gd name="T110" fmla="*/ 214 w 237"/>
                <a:gd name="T111" fmla="*/ 1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285">
                  <a:moveTo>
                    <a:pt x="231" y="145"/>
                  </a:moveTo>
                  <a:cubicBezTo>
                    <a:pt x="229" y="143"/>
                    <a:pt x="228" y="141"/>
                    <a:pt x="227" y="140"/>
                  </a:cubicBezTo>
                  <a:cubicBezTo>
                    <a:pt x="226" y="139"/>
                    <a:pt x="226" y="139"/>
                    <a:pt x="226" y="139"/>
                  </a:cubicBezTo>
                  <a:cubicBezTo>
                    <a:pt x="224" y="101"/>
                    <a:pt x="215" y="57"/>
                    <a:pt x="199" y="36"/>
                  </a:cubicBezTo>
                  <a:cubicBezTo>
                    <a:pt x="199" y="36"/>
                    <a:pt x="199" y="36"/>
                    <a:pt x="199" y="36"/>
                  </a:cubicBezTo>
                  <a:cubicBezTo>
                    <a:pt x="179" y="13"/>
                    <a:pt x="151" y="0"/>
                    <a:pt x="121" y="0"/>
                  </a:cubicBezTo>
                  <a:cubicBezTo>
                    <a:pt x="77" y="0"/>
                    <a:pt x="52" y="21"/>
                    <a:pt x="39" y="39"/>
                  </a:cubicBezTo>
                  <a:cubicBezTo>
                    <a:pt x="24" y="58"/>
                    <a:pt x="20" y="76"/>
                    <a:pt x="20" y="78"/>
                  </a:cubicBezTo>
                  <a:cubicBezTo>
                    <a:pt x="16" y="91"/>
                    <a:pt x="13" y="119"/>
                    <a:pt x="12" y="137"/>
                  </a:cubicBezTo>
                  <a:cubicBezTo>
                    <a:pt x="12" y="137"/>
                    <a:pt x="12" y="138"/>
                    <a:pt x="12" y="138"/>
                  </a:cubicBezTo>
                  <a:cubicBezTo>
                    <a:pt x="9" y="140"/>
                    <a:pt x="7" y="142"/>
                    <a:pt x="6" y="145"/>
                  </a:cubicBezTo>
                  <a:cubicBezTo>
                    <a:pt x="0" y="155"/>
                    <a:pt x="0" y="169"/>
                    <a:pt x="4" y="182"/>
                  </a:cubicBezTo>
                  <a:cubicBezTo>
                    <a:pt x="10" y="200"/>
                    <a:pt x="22" y="210"/>
                    <a:pt x="32" y="215"/>
                  </a:cubicBezTo>
                  <a:cubicBezTo>
                    <a:pt x="33" y="215"/>
                    <a:pt x="33" y="215"/>
                    <a:pt x="33" y="216"/>
                  </a:cubicBezTo>
                  <a:cubicBezTo>
                    <a:pt x="50" y="258"/>
                    <a:pt x="82" y="285"/>
                    <a:pt x="118" y="285"/>
                  </a:cubicBezTo>
                  <a:cubicBezTo>
                    <a:pt x="154" y="285"/>
                    <a:pt x="186" y="259"/>
                    <a:pt x="203" y="216"/>
                  </a:cubicBezTo>
                  <a:cubicBezTo>
                    <a:pt x="203" y="216"/>
                    <a:pt x="203" y="215"/>
                    <a:pt x="204" y="215"/>
                  </a:cubicBezTo>
                  <a:cubicBezTo>
                    <a:pt x="217" y="210"/>
                    <a:pt x="227" y="198"/>
                    <a:pt x="232" y="182"/>
                  </a:cubicBezTo>
                  <a:cubicBezTo>
                    <a:pt x="237" y="169"/>
                    <a:pt x="236" y="155"/>
                    <a:pt x="231" y="145"/>
                  </a:cubicBezTo>
                  <a:moveTo>
                    <a:pt x="214" y="176"/>
                  </a:moveTo>
                  <a:cubicBezTo>
                    <a:pt x="210" y="189"/>
                    <a:pt x="201" y="196"/>
                    <a:pt x="194" y="198"/>
                  </a:cubicBezTo>
                  <a:cubicBezTo>
                    <a:pt x="189" y="199"/>
                    <a:pt x="189" y="199"/>
                    <a:pt x="189" y="199"/>
                  </a:cubicBezTo>
                  <a:cubicBezTo>
                    <a:pt x="189" y="199"/>
                    <a:pt x="188" y="199"/>
                    <a:pt x="188" y="200"/>
                  </a:cubicBezTo>
                  <a:cubicBezTo>
                    <a:pt x="186" y="204"/>
                    <a:pt x="186" y="204"/>
                    <a:pt x="186" y="204"/>
                  </a:cubicBezTo>
                  <a:cubicBezTo>
                    <a:pt x="173" y="241"/>
                    <a:pt x="147" y="265"/>
                    <a:pt x="118" y="265"/>
                  </a:cubicBezTo>
                  <a:cubicBezTo>
                    <a:pt x="90" y="265"/>
                    <a:pt x="63" y="241"/>
                    <a:pt x="50" y="204"/>
                  </a:cubicBezTo>
                  <a:cubicBezTo>
                    <a:pt x="48" y="200"/>
                    <a:pt x="48" y="200"/>
                    <a:pt x="48" y="200"/>
                  </a:cubicBezTo>
                  <a:cubicBezTo>
                    <a:pt x="48" y="200"/>
                    <a:pt x="48" y="199"/>
                    <a:pt x="47" y="199"/>
                  </a:cubicBezTo>
                  <a:cubicBezTo>
                    <a:pt x="43" y="198"/>
                    <a:pt x="43" y="198"/>
                    <a:pt x="43" y="198"/>
                  </a:cubicBezTo>
                  <a:cubicBezTo>
                    <a:pt x="36" y="196"/>
                    <a:pt x="27" y="188"/>
                    <a:pt x="23" y="176"/>
                  </a:cubicBezTo>
                  <a:cubicBezTo>
                    <a:pt x="19" y="166"/>
                    <a:pt x="21" y="158"/>
                    <a:pt x="23" y="155"/>
                  </a:cubicBezTo>
                  <a:cubicBezTo>
                    <a:pt x="23" y="155"/>
                    <a:pt x="23" y="155"/>
                    <a:pt x="23" y="155"/>
                  </a:cubicBezTo>
                  <a:cubicBezTo>
                    <a:pt x="24" y="153"/>
                    <a:pt x="26" y="152"/>
                    <a:pt x="28" y="152"/>
                  </a:cubicBezTo>
                  <a:cubicBezTo>
                    <a:pt x="28" y="152"/>
                    <a:pt x="29" y="152"/>
                    <a:pt x="29" y="152"/>
                  </a:cubicBezTo>
                  <a:cubicBezTo>
                    <a:pt x="30" y="152"/>
                    <a:pt x="31" y="152"/>
                    <a:pt x="31" y="153"/>
                  </a:cubicBezTo>
                  <a:cubicBezTo>
                    <a:pt x="34" y="158"/>
                    <a:pt x="35" y="160"/>
                    <a:pt x="37" y="164"/>
                  </a:cubicBezTo>
                  <a:cubicBezTo>
                    <a:pt x="38" y="166"/>
                    <a:pt x="42" y="167"/>
                    <a:pt x="42" y="163"/>
                  </a:cubicBezTo>
                  <a:cubicBezTo>
                    <a:pt x="42" y="152"/>
                    <a:pt x="44" y="146"/>
                    <a:pt x="45" y="137"/>
                  </a:cubicBezTo>
                  <a:cubicBezTo>
                    <a:pt x="45" y="136"/>
                    <a:pt x="46" y="136"/>
                    <a:pt x="47" y="136"/>
                  </a:cubicBezTo>
                  <a:cubicBezTo>
                    <a:pt x="86" y="144"/>
                    <a:pt x="135" y="144"/>
                    <a:pt x="143" y="144"/>
                  </a:cubicBezTo>
                  <a:cubicBezTo>
                    <a:pt x="144" y="144"/>
                    <a:pt x="145" y="144"/>
                    <a:pt x="145" y="143"/>
                  </a:cubicBezTo>
                  <a:cubicBezTo>
                    <a:pt x="157" y="103"/>
                    <a:pt x="157" y="103"/>
                    <a:pt x="157" y="103"/>
                  </a:cubicBezTo>
                  <a:cubicBezTo>
                    <a:pt x="158" y="102"/>
                    <a:pt x="160" y="102"/>
                    <a:pt x="160" y="103"/>
                  </a:cubicBezTo>
                  <a:cubicBezTo>
                    <a:pt x="174" y="142"/>
                    <a:pt x="174" y="142"/>
                    <a:pt x="174" y="142"/>
                  </a:cubicBezTo>
                  <a:cubicBezTo>
                    <a:pt x="174" y="143"/>
                    <a:pt x="175" y="143"/>
                    <a:pt x="176" y="143"/>
                  </a:cubicBezTo>
                  <a:cubicBezTo>
                    <a:pt x="179" y="143"/>
                    <a:pt x="183" y="141"/>
                    <a:pt x="189" y="140"/>
                  </a:cubicBezTo>
                  <a:cubicBezTo>
                    <a:pt x="190" y="140"/>
                    <a:pt x="191" y="141"/>
                    <a:pt x="192" y="143"/>
                  </a:cubicBezTo>
                  <a:cubicBezTo>
                    <a:pt x="193" y="148"/>
                    <a:pt x="194" y="154"/>
                    <a:pt x="194" y="161"/>
                  </a:cubicBezTo>
                  <a:cubicBezTo>
                    <a:pt x="194" y="165"/>
                    <a:pt x="194" y="166"/>
                    <a:pt x="195" y="167"/>
                  </a:cubicBezTo>
                  <a:cubicBezTo>
                    <a:pt x="196" y="168"/>
                    <a:pt x="199" y="165"/>
                    <a:pt x="200" y="163"/>
                  </a:cubicBezTo>
                  <a:cubicBezTo>
                    <a:pt x="201" y="160"/>
                    <a:pt x="203" y="157"/>
                    <a:pt x="205" y="153"/>
                  </a:cubicBezTo>
                  <a:cubicBezTo>
                    <a:pt x="205" y="152"/>
                    <a:pt x="206" y="152"/>
                    <a:pt x="208" y="152"/>
                  </a:cubicBezTo>
                  <a:cubicBezTo>
                    <a:pt x="208" y="152"/>
                    <a:pt x="208" y="152"/>
                    <a:pt x="208" y="152"/>
                  </a:cubicBezTo>
                  <a:cubicBezTo>
                    <a:pt x="210" y="152"/>
                    <a:pt x="212" y="153"/>
                    <a:pt x="213" y="155"/>
                  </a:cubicBezTo>
                  <a:cubicBezTo>
                    <a:pt x="214" y="155"/>
                    <a:pt x="214" y="155"/>
                    <a:pt x="214" y="155"/>
                  </a:cubicBezTo>
                  <a:cubicBezTo>
                    <a:pt x="216" y="158"/>
                    <a:pt x="217" y="166"/>
                    <a:pt x="214" y="176"/>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defRPr/>
              </a:pPr>
              <a:endParaRPr lang="en-US" sz="1067">
                <a:solidFill>
                  <a:prstClr val="black"/>
                </a:solidFill>
                <a:latin typeface="Intel Clear"/>
              </a:endParaRPr>
            </a:p>
          </p:txBody>
        </p:sp>
      </p:grpSp>
      <p:grpSp>
        <p:nvGrpSpPr>
          <p:cNvPr id="88" name="Group 21">
            <a:extLst>
              <a:ext uri="{FF2B5EF4-FFF2-40B4-BE49-F238E27FC236}">
                <a16:creationId xmlns:a16="http://schemas.microsoft.com/office/drawing/2014/main" id="{DCB59739-F4E6-4149-A1D1-A42C28173F4A}"/>
              </a:ext>
            </a:extLst>
          </p:cNvPr>
          <p:cNvGrpSpPr>
            <a:grpSpLocks noChangeAspect="1"/>
          </p:cNvGrpSpPr>
          <p:nvPr/>
        </p:nvGrpSpPr>
        <p:grpSpPr bwMode="auto">
          <a:xfrm>
            <a:off x="2710665" y="5559220"/>
            <a:ext cx="369627" cy="410189"/>
            <a:chOff x="2394" y="1598"/>
            <a:chExt cx="975" cy="1082"/>
          </a:xfrm>
        </p:grpSpPr>
        <p:sp>
          <p:nvSpPr>
            <p:cNvPr id="89" name="Freeform 22">
              <a:extLst>
                <a:ext uri="{FF2B5EF4-FFF2-40B4-BE49-F238E27FC236}">
                  <a16:creationId xmlns:a16="http://schemas.microsoft.com/office/drawing/2014/main" id="{7B89A356-B9E9-4C47-A7E8-4ECF5AC98741}"/>
                </a:ext>
              </a:extLst>
            </p:cNvPr>
            <p:cNvSpPr>
              <a:spLocks/>
            </p:cNvSpPr>
            <p:nvPr/>
          </p:nvSpPr>
          <p:spPr bwMode="auto">
            <a:xfrm>
              <a:off x="2847" y="2479"/>
              <a:ext cx="66" cy="201"/>
            </a:xfrm>
            <a:custGeom>
              <a:avLst/>
              <a:gdLst>
                <a:gd name="T0" fmla="*/ 1 w 28"/>
                <a:gd name="T1" fmla="*/ 0 h 85"/>
                <a:gd name="T2" fmla="*/ 27 w 28"/>
                <a:gd name="T3" fmla="*/ 0 h 85"/>
                <a:gd name="T4" fmla="*/ 28 w 28"/>
                <a:gd name="T5" fmla="*/ 2 h 85"/>
                <a:gd name="T6" fmla="*/ 28 w 28"/>
                <a:gd name="T7" fmla="*/ 83 h 85"/>
                <a:gd name="T8" fmla="*/ 27 w 28"/>
                <a:gd name="T9" fmla="*/ 85 h 85"/>
                <a:gd name="T10" fmla="*/ 1 w 28"/>
                <a:gd name="T11" fmla="*/ 85 h 85"/>
                <a:gd name="T12" fmla="*/ 0 w 28"/>
                <a:gd name="T13" fmla="*/ 83 h 85"/>
                <a:gd name="T14" fmla="*/ 0 w 28"/>
                <a:gd name="T15" fmla="*/ 2 h 85"/>
                <a:gd name="T16" fmla="*/ 1 w 28"/>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85">
                  <a:moveTo>
                    <a:pt x="1" y="0"/>
                  </a:moveTo>
                  <a:cubicBezTo>
                    <a:pt x="27" y="0"/>
                    <a:pt x="27" y="0"/>
                    <a:pt x="27" y="0"/>
                  </a:cubicBezTo>
                  <a:cubicBezTo>
                    <a:pt x="28" y="0"/>
                    <a:pt x="28" y="1"/>
                    <a:pt x="28" y="2"/>
                  </a:cubicBezTo>
                  <a:cubicBezTo>
                    <a:pt x="28" y="83"/>
                    <a:pt x="28" y="83"/>
                    <a:pt x="28" y="83"/>
                  </a:cubicBezTo>
                  <a:cubicBezTo>
                    <a:pt x="28" y="84"/>
                    <a:pt x="28" y="85"/>
                    <a:pt x="27" y="85"/>
                  </a:cubicBezTo>
                  <a:cubicBezTo>
                    <a:pt x="1" y="85"/>
                    <a:pt x="1" y="85"/>
                    <a:pt x="1" y="85"/>
                  </a:cubicBezTo>
                  <a:cubicBezTo>
                    <a:pt x="0" y="85"/>
                    <a:pt x="0" y="84"/>
                    <a:pt x="0" y="83"/>
                  </a:cubicBezTo>
                  <a:cubicBezTo>
                    <a:pt x="0" y="2"/>
                    <a:pt x="0" y="2"/>
                    <a:pt x="0" y="2"/>
                  </a:cubicBezTo>
                  <a:cubicBezTo>
                    <a:pt x="0" y="1"/>
                    <a:pt x="0" y="0"/>
                    <a:pt x="1" y="0"/>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0" name="Freeform 23">
              <a:extLst>
                <a:ext uri="{FF2B5EF4-FFF2-40B4-BE49-F238E27FC236}">
                  <a16:creationId xmlns:a16="http://schemas.microsoft.com/office/drawing/2014/main" id="{9D62387B-3BC0-B943-8721-5BEE91746495}"/>
                </a:ext>
              </a:extLst>
            </p:cNvPr>
            <p:cNvSpPr>
              <a:spLocks/>
            </p:cNvSpPr>
            <p:nvPr/>
          </p:nvSpPr>
          <p:spPr bwMode="auto">
            <a:xfrm>
              <a:off x="2807" y="2328"/>
              <a:ext cx="146" cy="97"/>
            </a:xfrm>
            <a:custGeom>
              <a:avLst/>
              <a:gdLst>
                <a:gd name="T0" fmla="*/ 2 w 62"/>
                <a:gd name="T1" fmla="*/ 0 h 41"/>
                <a:gd name="T2" fmla="*/ 61 w 62"/>
                <a:gd name="T3" fmla="*/ 0 h 41"/>
                <a:gd name="T4" fmla="*/ 62 w 62"/>
                <a:gd name="T5" fmla="*/ 2 h 41"/>
                <a:gd name="T6" fmla="*/ 46 w 62"/>
                <a:gd name="T7" fmla="*/ 40 h 41"/>
                <a:gd name="T8" fmla="*/ 45 w 62"/>
                <a:gd name="T9" fmla="*/ 41 h 41"/>
                <a:gd name="T10" fmla="*/ 18 w 62"/>
                <a:gd name="T11" fmla="*/ 41 h 41"/>
                <a:gd name="T12" fmla="*/ 16 w 62"/>
                <a:gd name="T13" fmla="*/ 40 h 41"/>
                <a:gd name="T14" fmla="*/ 0 w 62"/>
                <a:gd name="T15" fmla="*/ 2 h 41"/>
                <a:gd name="T16" fmla="*/ 2 w 62"/>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1">
                  <a:moveTo>
                    <a:pt x="2" y="0"/>
                  </a:moveTo>
                  <a:cubicBezTo>
                    <a:pt x="61" y="0"/>
                    <a:pt x="61" y="0"/>
                    <a:pt x="61" y="0"/>
                  </a:cubicBezTo>
                  <a:cubicBezTo>
                    <a:pt x="62" y="0"/>
                    <a:pt x="62" y="1"/>
                    <a:pt x="62" y="2"/>
                  </a:cubicBezTo>
                  <a:cubicBezTo>
                    <a:pt x="46" y="40"/>
                    <a:pt x="46" y="40"/>
                    <a:pt x="46" y="40"/>
                  </a:cubicBezTo>
                  <a:cubicBezTo>
                    <a:pt x="46" y="40"/>
                    <a:pt x="45" y="41"/>
                    <a:pt x="45" y="41"/>
                  </a:cubicBezTo>
                  <a:cubicBezTo>
                    <a:pt x="18" y="41"/>
                    <a:pt x="18" y="41"/>
                    <a:pt x="18" y="41"/>
                  </a:cubicBezTo>
                  <a:cubicBezTo>
                    <a:pt x="17" y="41"/>
                    <a:pt x="16" y="40"/>
                    <a:pt x="16" y="40"/>
                  </a:cubicBezTo>
                  <a:cubicBezTo>
                    <a:pt x="0" y="2"/>
                    <a:pt x="0" y="2"/>
                    <a:pt x="0" y="2"/>
                  </a:cubicBezTo>
                  <a:cubicBezTo>
                    <a:pt x="0" y="1"/>
                    <a:pt x="1" y="0"/>
                    <a:pt x="2" y="0"/>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1" name="Freeform 24">
              <a:extLst>
                <a:ext uri="{FF2B5EF4-FFF2-40B4-BE49-F238E27FC236}">
                  <a16:creationId xmlns:a16="http://schemas.microsoft.com/office/drawing/2014/main" id="{ABCC642D-2C8E-6D47-9F63-965800410005}"/>
                </a:ext>
              </a:extLst>
            </p:cNvPr>
            <p:cNvSpPr>
              <a:spLocks/>
            </p:cNvSpPr>
            <p:nvPr/>
          </p:nvSpPr>
          <p:spPr bwMode="auto">
            <a:xfrm>
              <a:off x="2960" y="2283"/>
              <a:ext cx="409" cy="397"/>
            </a:xfrm>
            <a:custGeom>
              <a:avLst/>
              <a:gdLst>
                <a:gd name="T0" fmla="*/ 173 w 173"/>
                <a:gd name="T1" fmla="*/ 130 h 168"/>
                <a:gd name="T2" fmla="*/ 64 w 173"/>
                <a:gd name="T3" fmla="*/ 10 h 168"/>
                <a:gd name="T4" fmla="*/ 23 w 173"/>
                <a:gd name="T5" fmla="*/ 0 h 168"/>
                <a:gd name="T6" fmla="*/ 21 w 173"/>
                <a:gd name="T7" fmla="*/ 2 h 168"/>
                <a:gd name="T8" fmla="*/ 0 w 173"/>
                <a:gd name="T9" fmla="*/ 166 h 168"/>
                <a:gd name="T10" fmla="*/ 2 w 173"/>
                <a:gd name="T11" fmla="*/ 168 h 168"/>
                <a:gd name="T12" fmla="*/ 172 w 173"/>
                <a:gd name="T13" fmla="*/ 132 h 168"/>
                <a:gd name="T14" fmla="*/ 173 w 173"/>
                <a:gd name="T15" fmla="*/ 130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68">
                  <a:moveTo>
                    <a:pt x="173" y="130"/>
                  </a:moveTo>
                  <a:cubicBezTo>
                    <a:pt x="154" y="62"/>
                    <a:pt x="142" y="33"/>
                    <a:pt x="64" y="10"/>
                  </a:cubicBezTo>
                  <a:cubicBezTo>
                    <a:pt x="45" y="4"/>
                    <a:pt x="29" y="1"/>
                    <a:pt x="23" y="0"/>
                  </a:cubicBezTo>
                  <a:cubicBezTo>
                    <a:pt x="22" y="0"/>
                    <a:pt x="21" y="1"/>
                    <a:pt x="21" y="2"/>
                  </a:cubicBezTo>
                  <a:cubicBezTo>
                    <a:pt x="0" y="166"/>
                    <a:pt x="0" y="166"/>
                    <a:pt x="0" y="166"/>
                  </a:cubicBezTo>
                  <a:cubicBezTo>
                    <a:pt x="0" y="167"/>
                    <a:pt x="1" y="168"/>
                    <a:pt x="2" y="168"/>
                  </a:cubicBezTo>
                  <a:cubicBezTo>
                    <a:pt x="94" y="162"/>
                    <a:pt x="162" y="136"/>
                    <a:pt x="172" y="132"/>
                  </a:cubicBezTo>
                  <a:cubicBezTo>
                    <a:pt x="172" y="132"/>
                    <a:pt x="173" y="131"/>
                    <a:pt x="173" y="130"/>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2" name="Freeform 25">
              <a:extLst>
                <a:ext uri="{FF2B5EF4-FFF2-40B4-BE49-F238E27FC236}">
                  <a16:creationId xmlns:a16="http://schemas.microsoft.com/office/drawing/2014/main" id="{F2CAD894-13DB-F94D-811F-6B8D8EE57AD7}"/>
                </a:ext>
              </a:extLst>
            </p:cNvPr>
            <p:cNvSpPr>
              <a:spLocks/>
            </p:cNvSpPr>
            <p:nvPr/>
          </p:nvSpPr>
          <p:spPr bwMode="auto">
            <a:xfrm>
              <a:off x="2394" y="2285"/>
              <a:ext cx="406" cy="395"/>
            </a:xfrm>
            <a:custGeom>
              <a:avLst/>
              <a:gdLst>
                <a:gd name="T0" fmla="*/ 149 w 172"/>
                <a:gd name="T1" fmla="*/ 0 h 167"/>
                <a:gd name="T2" fmla="*/ 108 w 172"/>
                <a:gd name="T3" fmla="*/ 9 h 167"/>
                <a:gd name="T4" fmla="*/ 0 w 172"/>
                <a:gd name="T5" fmla="*/ 130 h 167"/>
                <a:gd name="T6" fmla="*/ 1 w 172"/>
                <a:gd name="T7" fmla="*/ 132 h 167"/>
                <a:gd name="T8" fmla="*/ 171 w 172"/>
                <a:gd name="T9" fmla="*/ 167 h 167"/>
                <a:gd name="T10" fmla="*/ 172 w 172"/>
                <a:gd name="T11" fmla="*/ 165 h 167"/>
                <a:gd name="T12" fmla="*/ 151 w 172"/>
                <a:gd name="T13" fmla="*/ 2 h 167"/>
                <a:gd name="T14" fmla="*/ 149 w 172"/>
                <a:gd name="T15" fmla="*/ 0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67">
                  <a:moveTo>
                    <a:pt x="149" y="0"/>
                  </a:moveTo>
                  <a:cubicBezTo>
                    <a:pt x="143" y="1"/>
                    <a:pt x="127" y="3"/>
                    <a:pt x="108" y="9"/>
                  </a:cubicBezTo>
                  <a:cubicBezTo>
                    <a:pt x="30" y="33"/>
                    <a:pt x="18" y="61"/>
                    <a:pt x="0" y="130"/>
                  </a:cubicBezTo>
                  <a:cubicBezTo>
                    <a:pt x="0" y="131"/>
                    <a:pt x="0" y="131"/>
                    <a:pt x="1" y="132"/>
                  </a:cubicBezTo>
                  <a:cubicBezTo>
                    <a:pt x="11" y="136"/>
                    <a:pt x="79" y="162"/>
                    <a:pt x="171" y="167"/>
                  </a:cubicBezTo>
                  <a:cubicBezTo>
                    <a:pt x="172" y="167"/>
                    <a:pt x="172" y="166"/>
                    <a:pt x="172" y="165"/>
                  </a:cubicBezTo>
                  <a:cubicBezTo>
                    <a:pt x="151" y="2"/>
                    <a:pt x="151" y="2"/>
                    <a:pt x="151" y="2"/>
                  </a:cubicBezTo>
                  <a:cubicBezTo>
                    <a:pt x="151" y="1"/>
                    <a:pt x="150" y="0"/>
                    <a:pt x="149" y="0"/>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3" name="Freeform 26">
              <a:extLst>
                <a:ext uri="{FF2B5EF4-FFF2-40B4-BE49-F238E27FC236}">
                  <a16:creationId xmlns:a16="http://schemas.microsoft.com/office/drawing/2014/main" id="{1982B5B7-321B-7F4B-9196-3B509410BC31}"/>
                </a:ext>
              </a:extLst>
            </p:cNvPr>
            <p:cNvSpPr>
              <a:spLocks/>
            </p:cNvSpPr>
            <p:nvPr/>
          </p:nvSpPr>
          <p:spPr bwMode="auto">
            <a:xfrm>
              <a:off x="2703" y="1964"/>
              <a:ext cx="7" cy="2"/>
            </a:xfrm>
            <a:custGeom>
              <a:avLst/>
              <a:gdLst>
                <a:gd name="T0" fmla="*/ 3 w 3"/>
                <a:gd name="T1" fmla="*/ 0 h 1"/>
                <a:gd name="T2" fmla="*/ 0 w 3"/>
                <a:gd name="T3" fmla="*/ 0 h 1"/>
                <a:gd name="T4" fmla="*/ 3 w 3"/>
                <a:gd name="T5" fmla="*/ 0 h 1"/>
              </a:gdLst>
              <a:ahLst/>
              <a:cxnLst>
                <a:cxn ang="0">
                  <a:pos x="T0" y="T1"/>
                </a:cxn>
                <a:cxn ang="0">
                  <a:pos x="T2" y="T3"/>
                </a:cxn>
                <a:cxn ang="0">
                  <a:pos x="T4" y="T5"/>
                </a:cxn>
              </a:cxnLst>
              <a:rect l="0" t="0" r="r" b="b"/>
              <a:pathLst>
                <a:path w="3" h="1">
                  <a:moveTo>
                    <a:pt x="3" y="0"/>
                  </a:moveTo>
                  <a:cubicBezTo>
                    <a:pt x="0" y="0"/>
                    <a:pt x="0" y="0"/>
                    <a:pt x="0" y="0"/>
                  </a:cubicBezTo>
                  <a:cubicBezTo>
                    <a:pt x="1" y="1"/>
                    <a:pt x="2" y="1"/>
                    <a:pt x="3" y="0"/>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4" name="Freeform 27">
              <a:extLst>
                <a:ext uri="{FF2B5EF4-FFF2-40B4-BE49-F238E27FC236}">
                  <a16:creationId xmlns:a16="http://schemas.microsoft.com/office/drawing/2014/main" id="{8C1D2739-4E7B-F541-AC40-90703B14D436}"/>
                </a:ext>
              </a:extLst>
            </p:cNvPr>
            <p:cNvSpPr>
              <a:spLocks/>
            </p:cNvSpPr>
            <p:nvPr/>
          </p:nvSpPr>
          <p:spPr bwMode="auto">
            <a:xfrm>
              <a:off x="2691" y="1959"/>
              <a:ext cx="12" cy="5"/>
            </a:xfrm>
            <a:custGeom>
              <a:avLst/>
              <a:gdLst>
                <a:gd name="T0" fmla="*/ 0 w 5"/>
                <a:gd name="T1" fmla="*/ 2 h 2"/>
                <a:gd name="T2" fmla="*/ 5 w 5"/>
                <a:gd name="T3" fmla="*/ 2 h 2"/>
                <a:gd name="T4" fmla="*/ 5 w 5"/>
                <a:gd name="T5" fmla="*/ 2 h 2"/>
                <a:gd name="T6" fmla="*/ 3 w 5"/>
                <a:gd name="T7" fmla="*/ 0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cubicBezTo>
                    <a:pt x="5" y="2"/>
                    <a:pt x="5" y="2"/>
                    <a:pt x="5" y="2"/>
                  </a:cubicBezTo>
                  <a:cubicBezTo>
                    <a:pt x="5" y="2"/>
                    <a:pt x="5" y="2"/>
                    <a:pt x="5" y="2"/>
                  </a:cubicBezTo>
                  <a:cubicBezTo>
                    <a:pt x="3" y="0"/>
                    <a:pt x="3" y="0"/>
                    <a:pt x="3" y="0"/>
                  </a:cubicBezTo>
                  <a:cubicBezTo>
                    <a:pt x="2" y="1"/>
                    <a:pt x="1" y="1"/>
                    <a:pt x="0" y="2"/>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sp>
          <p:nvSpPr>
            <p:cNvPr id="95" name="Freeform 28">
              <a:extLst>
                <a:ext uri="{FF2B5EF4-FFF2-40B4-BE49-F238E27FC236}">
                  <a16:creationId xmlns:a16="http://schemas.microsoft.com/office/drawing/2014/main" id="{933B3B5F-DE1B-7545-B1E8-BEAC698E8A76}"/>
                </a:ext>
              </a:extLst>
            </p:cNvPr>
            <p:cNvSpPr>
              <a:spLocks noEditPoints="1"/>
            </p:cNvSpPr>
            <p:nvPr/>
          </p:nvSpPr>
          <p:spPr bwMode="auto">
            <a:xfrm>
              <a:off x="2606" y="1598"/>
              <a:ext cx="548" cy="671"/>
            </a:xfrm>
            <a:custGeom>
              <a:avLst/>
              <a:gdLst>
                <a:gd name="T0" fmla="*/ 217 w 232"/>
                <a:gd name="T1" fmla="*/ 138 h 284"/>
                <a:gd name="T2" fmla="*/ 194 w 232"/>
                <a:gd name="T3" fmla="*/ 3 h 284"/>
                <a:gd name="T4" fmla="*/ 151 w 232"/>
                <a:gd name="T5" fmla="*/ 18 h 284"/>
                <a:gd name="T6" fmla="*/ 155 w 232"/>
                <a:gd name="T7" fmla="*/ 8 h 284"/>
                <a:gd name="T8" fmla="*/ 114 w 232"/>
                <a:gd name="T9" fmla="*/ 11 h 284"/>
                <a:gd name="T10" fmla="*/ 18 w 232"/>
                <a:gd name="T11" fmla="*/ 136 h 284"/>
                <a:gd name="T12" fmla="*/ 4 w 232"/>
                <a:gd name="T13" fmla="*/ 184 h 284"/>
                <a:gd name="T14" fmla="*/ 33 w 232"/>
                <a:gd name="T15" fmla="*/ 216 h 284"/>
                <a:gd name="T16" fmla="*/ 199 w 232"/>
                <a:gd name="T17" fmla="*/ 217 h 284"/>
                <a:gd name="T18" fmla="*/ 228 w 232"/>
                <a:gd name="T19" fmla="*/ 184 h 284"/>
                <a:gd name="T20" fmla="*/ 164 w 232"/>
                <a:gd name="T21" fmla="*/ 122 h 284"/>
                <a:gd name="T22" fmla="*/ 123 w 232"/>
                <a:gd name="T23" fmla="*/ 132 h 284"/>
                <a:gd name="T24" fmla="*/ 108 w 232"/>
                <a:gd name="T25" fmla="*/ 132 h 284"/>
                <a:gd name="T26" fmla="*/ 48 w 232"/>
                <a:gd name="T27" fmla="*/ 123 h 284"/>
                <a:gd name="T28" fmla="*/ 46 w 232"/>
                <a:gd name="T29" fmla="*/ 107 h 284"/>
                <a:gd name="T30" fmla="*/ 70 w 232"/>
                <a:gd name="T31" fmla="*/ 82 h 284"/>
                <a:gd name="T32" fmla="*/ 116 w 232"/>
                <a:gd name="T33" fmla="*/ 102 h 284"/>
                <a:gd name="T34" fmla="*/ 144 w 232"/>
                <a:gd name="T35" fmla="*/ 90 h 284"/>
                <a:gd name="T36" fmla="*/ 186 w 232"/>
                <a:gd name="T37" fmla="*/ 112 h 284"/>
                <a:gd name="T38" fmla="*/ 185 w 232"/>
                <a:gd name="T39" fmla="*/ 123 h 284"/>
                <a:gd name="T40" fmla="*/ 184 w 232"/>
                <a:gd name="T41" fmla="*/ 151 h 284"/>
                <a:gd name="T42" fmla="*/ 140 w 232"/>
                <a:gd name="T43" fmla="*/ 160 h 284"/>
                <a:gd name="T44" fmla="*/ 137 w 232"/>
                <a:gd name="T45" fmla="*/ 147 h 284"/>
                <a:gd name="T46" fmla="*/ 181 w 232"/>
                <a:gd name="T47" fmla="*/ 144 h 284"/>
                <a:gd name="T48" fmla="*/ 92 w 232"/>
                <a:gd name="T49" fmla="*/ 160 h 284"/>
                <a:gd name="T50" fmla="*/ 48 w 232"/>
                <a:gd name="T51" fmla="*/ 151 h 284"/>
                <a:gd name="T52" fmla="*/ 68 w 232"/>
                <a:gd name="T53" fmla="*/ 139 h 284"/>
                <a:gd name="T54" fmla="*/ 96 w 232"/>
                <a:gd name="T55" fmla="*/ 148 h 284"/>
                <a:gd name="T56" fmla="*/ 209 w 232"/>
                <a:gd name="T57" fmla="*/ 178 h 284"/>
                <a:gd name="T58" fmla="*/ 185 w 232"/>
                <a:gd name="T59" fmla="*/ 200 h 284"/>
                <a:gd name="T60" fmla="*/ 183 w 232"/>
                <a:gd name="T61" fmla="*/ 205 h 284"/>
                <a:gd name="T62" fmla="*/ 49 w 232"/>
                <a:gd name="T63" fmla="*/ 205 h 284"/>
                <a:gd name="T64" fmla="*/ 47 w 232"/>
                <a:gd name="T65" fmla="*/ 200 h 284"/>
                <a:gd name="T66" fmla="*/ 23 w 232"/>
                <a:gd name="T67" fmla="*/ 178 h 284"/>
                <a:gd name="T68" fmla="*/ 26 w 232"/>
                <a:gd name="T69" fmla="*/ 154 h 284"/>
                <a:gd name="T70" fmla="*/ 32 w 232"/>
                <a:gd name="T71" fmla="*/ 164 h 284"/>
                <a:gd name="T72" fmla="*/ 72 w 232"/>
                <a:gd name="T73" fmla="*/ 189 h 284"/>
                <a:gd name="T74" fmla="*/ 115 w 232"/>
                <a:gd name="T75" fmla="*/ 153 h 284"/>
                <a:gd name="T76" fmla="*/ 117 w 232"/>
                <a:gd name="T77" fmla="*/ 152 h 284"/>
                <a:gd name="T78" fmla="*/ 160 w 232"/>
                <a:gd name="T79" fmla="*/ 189 h 284"/>
                <a:gd name="T80" fmla="*/ 200 w 232"/>
                <a:gd name="T81" fmla="*/ 163 h 284"/>
                <a:gd name="T82" fmla="*/ 206 w 232"/>
                <a:gd name="T83" fmla="*/ 154 h 284"/>
                <a:gd name="T84" fmla="*/ 209 w 232"/>
                <a:gd name="T85" fmla="*/ 17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284">
                  <a:moveTo>
                    <a:pt x="226" y="147"/>
                  </a:moveTo>
                  <a:cubicBezTo>
                    <a:pt x="224" y="143"/>
                    <a:pt x="221" y="140"/>
                    <a:pt x="217" y="138"/>
                  </a:cubicBezTo>
                  <a:cubicBezTo>
                    <a:pt x="218" y="138"/>
                    <a:pt x="218" y="138"/>
                    <a:pt x="218" y="138"/>
                  </a:cubicBezTo>
                  <a:cubicBezTo>
                    <a:pt x="225" y="84"/>
                    <a:pt x="206" y="24"/>
                    <a:pt x="194" y="3"/>
                  </a:cubicBezTo>
                  <a:cubicBezTo>
                    <a:pt x="193" y="0"/>
                    <a:pt x="190" y="0"/>
                    <a:pt x="188" y="2"/>
                  </a:cubicBezTo>
                  <a:cubicBezTo>
                    <a:pt x="179" y="16"/>
                    <a:pt x="158" y="18"/>
                    <a:pt x="151" y="18"/>
                  </a:cubicBezTo>
                  <a:cubicBezTo>
                    <a:pt x="150" y="18"/>
                    <a:pt x="149" y="17"/>
                    <a:pt x="150" y="16"/>
                  </a:cubicBezTo>
                  <a:cubicBezTo>
                    <a:pt x="151" y="14"/>
                    <a:pt x="153" y="11"/>
                    <a:pt x="155" y="8"/>
                  </a:cubicBezTo>
                  <a:cubicBezTo>
                    <a:pt x="157" y="3"/>
                    <a:pt x="154" y="1"/>
                    <a:pt x="150" y="4"/>
                  </a:cubicBezTo>
                  <a:cubicBezTo>
                    <a:pt x="140" y="9"/>
                    <a:pt x="127" y="11"/>
                    <a:pt x="114" y="11"/>
                  </a:cubicBezTo>
                  <a:cubicBezTo>
                    <a:pt x="41" y="10"/>
                    <a:pt x="50" y="35"/>
                    <a:pt x="26" y="60"/>
                  </a:cubicBezTo>
                  <a:cubicBezTo>
                    <a:pt x="13" y="74"/>
                    <a:pt x="16" y="117"/>
                    <a:pt x="18" y="136"/>
                  </a:cubicBezTo>
                  <a:cubicBezTo>
                    <a:pt x="13" y="139"/>
                    <a:pt x="9" y="142"/>
                    <a:pt x="6" y="147"/>
                  </a:cubicBezTo>
                  <a:cubicBezTo>
                    <a:pt x="1" y="157"/>
                    <a:pt x="0" y="170"/>
                    <a:pt x="4" y="184"/>
                  </a:cubicBezTo>
                  <a:cubicBezTo>
                    <a:pt x="10" y="201"/>
                    <a:pt x="22" y="211"/>
                    <a:pt x="32" y="215"/>
                  </a:cubicBezTo>
                  <a:cubicBezTo>
                    <a:pt x="33" y="216"/>
                    <a:pt x="33" y="216"/>
                    <a:pt x="33" y="216"/>
                  </a:cubicBezTo>
                  <a:cubicBezTo>
                    <a:pt x="49" y="258"/>
                    <a:pt x="81" y="284"/>
                    <a:pt x="116" y="284"/>
                  </a:cubicBezTo>
                  <a:cubicBezTo>
                    <a:pt x="151" y="284"/>
                    <a:pt x="182" y="258"/>
                    <a:pt x="199" y="217"/>
                  </a:cubicBezTo>
                  <a:cubicBezTo>
                    <a:pt x="199" y="216"/>
                    <a:pt x="199" y="216"/>
                    <a:pt x="200" y="216"/>
                  </a:cubicBezTo>
                  <a:cubicBezTo>
                    <a:pt x="212" y="211"/>
                    <a:pt x="223" y="199"/>
                    <a:pt x="228" y="184"/>
                  </a:cubicBezTo>
                  <a:cubicBezTo>
                    <a:pt x="232" y="170"/>
                    <a:pt x="231" y="157"/>
                    <a:pt x="226" y="147"/>
                  </a:cubicBezTo>
                  <a:moveTo>
                    <a:pt x="164" y="122"/>
                  </a:moveTo>
                  <a:cubicBezTo>
                    <a:pt x="148" y="122"/>
                    <a:pt x="134" y="125"/>
                    <a:pt x="124" y="132"/>
                  </a:cubicBezTo>
                  <a:cubicBezTo>
                    <a:pt x="124" y="132"/>
                    <a:pt x="123" y="132"/>
                    <a:pt x="123" y="132"/>
                  </a:cubicBezTo>
                  <a:cubicBezTo>
                    <a:pt x="119" y="131"/>
                    <a:pt x="113" y="131"/>
                    <a:pt x="109" y="132"/>
                  </a:cubicBezTo>
                  <a:cubicBezTo>
                    <a:pt x="109" y="132"/>
                    <a:pt x="108" y="132"/>
                    <a:pt x="108" y="132"/>
                  </a:cubicBezTo>
                  <a:cubicBezTo>
                    <a:pt x="98" y="125"/>
                    <a:pt x="84" y="122"/>
                    <a:pt x="68" y="122"/>
                  </a:cubicBezTo>
                  <a:cubicBezTo>
                    <a:pt x="63" y="122"/>
                    <a:pt x="55" y="122"/>
                    <a:pt x="48" y="123"/>
                  </a:cubicBezTo>
                  <a:cubicBezTo>
                    <a:pt x="47" y="123"/>
                    <a:pt x="46" y="122"/>
                    <a:pt x="46" y="121"/>
                  </a:cubicBezTo>
                  <a:cubicBezTo>
                    <a:pt x="46" y="116"/>
                    <a:pt x="46" y="111"/>
                    <a:pt x="46" y="107"/>
                  </a:cubicBezTo>
                  <a:cubicBezTo>
                    <a:pt x="47" y="106"/>
                    <a:pt x="47" y="106"/>
                    <a:pt x="47" y="105"/>
                  </a:cubicBezTo>
                  <a:cubicBezTo>
                    <a:pt x="50" y="94"/>
                    <a:pt x="60" y="82"/>
                    <a:pt x="70" y="82"/>
                  </a:cubicBezTo>
                  <a:cubicBezTo>
                    <a:pt x="77" y="83"/>
                    <a:pt x="82" y="85"/>
                    <a:pt x="88" y="92"/>
                  </a:cubicBezTo>
                  <a:cubicBezTo>
                    <a:pt x="95" y="98"/>
                    <a:pt x="105" y="102"/>
                    <a:pt x="116" y="102"/>
                  </a:cubicBezTo>
                  <a:cubicBezTo>
                    <a:pt x="127" y="102"/>
                    <a:pt x="137" y="98"/>
                    <a:pt x="144" y="90"/>
                  </a:cubicBezTo>
                  <a:cubicBezTo>
                    <a:pt x="144" y="90"/>
                    <a:pt x="144" y="90"/>
                    <a:pt x="144" y="90"/>
                  </a:cubicBezTo>
                  <a:cubicBezTo>
                    <a:pt x="149" y="85"/>
                    <a:pt x="157" y="82"/>
                    <a:pt x="165" y="83"/>
                  </a:cubicBezTo>
                  <a:cubicBezTo>
                    <a:pt x="176" y="84"/>
                    <a:pt x="185" y="101"/>
                    <a:pt x="186" y="112"/>
                  </a:cubicBezTo>
                  <a:cubicBezTo>
                    <a:pt x="186" y="116"/>
                    <a:pt x="186" y="119"/>
                    <a:pt x="187" y="122"/>
                  </a:cubicBezTo>
                  <a:cubicBezTo>
                    <a:pt x="186" y="123"/>
                    <a:pt x="186" y="123"/>
                    <a:pt x="185" y="123"/>
                  </a:cubicBezTo>
                  <a:cubicBezTo>
                    <a:pt x="177" y="122"/>
                    <a:pt x="169" y="122"/>
                    <a:pt x="164" y="122"/>
                  </a:cubicBezTo>
                  <a:moveTo>
                    <a:pt x="184" y="151"/>
                  </a:moveTo>
                  <a:cubicBezTo>
                    <a:pt x="184" y="161"/>
                    <a:pt x="181" y="170"/>
                    <a:pt x="162" y="171"/>
                  </a:cubicBezTo>
                  <a:cubicBezTo>
                    <a:pt x="150" y="171"/>
                    <a:pt x="144" y="165"/>
                    <a:pt x="140" y="160"/>
                  </a:cubicBezTo>
                  <a:cubicBezTo>
                    <a:pt x="136" y="154"/>
                    <a:pt x="136" y="149"/>
                    <a:pt x="136" y="148"/>
                  </a:cubicBezTo>
                  <a:cubicBezTo>
                    <a:pt x="136" y="147"/>
                    <a:pt x="136" y="147"/>
                    <a:pt x="137" y="147"/>
                  </a:cubicBezTo>
                  <a:cubicBezTo>
                    <a:pt x="140" y="142"/>
                    <a:pt x="149" y="139"/>
                    <a:pt x="164" y="139"/>
                  </a:cubicBezTo>
                  <a:cubicBezTo>
                    <a:pt x="172" y="139"/>
                    <a:pt x="178" y="141"/>
                    <a:pt x="181" y="144"/>
                  </a:cubicBezTo>
                  <a:cubicBezTo>
                    <a:pt x="183" y="146"/>
                    <a:pt x="184" y="149"/>
                    <a:pt x="184" y="151"/>
                  </a:cubicBezTo>
                  <a:moveTo>
                    <a:pt x="92" y="160"/>
                  </a:moveTo>
                  <a:cubicBezTo>
                    <a:pt x="88" y="165"/>
                    <a:pt x="82" y="171"/>
                    <a:pt x="70" y="171"/>
                  </a:cubicBezTo>
                  <a:cubicBezTo>
                    <a:pt x="59" y="170"/>
                    <a:pt x="48" y="168"/>
                    <a:pt x="48" y="151"/>
                  </a:cubicBezTo>
                  <a:cubicBezTo>
                    <a:pt x="48" y="149"/>
                    <a:pt x="48" y="146"/>
                    <a:pt x="51" y="144"/>
                  </a:cubicBezTo>
                  <a:cubicBezTo>
                    <a:pt x="54" y="141"/>
                    <a:pt x="60" y="139"/>
                    <a:pt x="68" y="139"/>
                  </a:cubicBezTo>
                  <a:cubicBezTo>
                    <a:pt x="83" y="139"/>
                    <a:pt x="92" y="142"/>
                    <a:pt x="95" y="147"/>
                  </a:cubicBezTo>
                  <a:cubicBezTo>
                    <a:pt x="96" y="147"/>
                    <a:pt x="96" y="147"/>
                    <a:pt x="96" y="148"/>
                  </a:cubicBezTo>
                  <a:cubicBezTo>
                    <a:pt x="96" y="149"/>
                    <a:pt x="96" y="154"/>
                    <a:pt x="92" y="160"/>
                  </a:cubicBezTo>
                  <a:moveTo>
                    <a:pt x="209" y="178"/>
                  </a:moveTo>
                  <a:cubicBezTo>
                    <a:pt x="205" y="190"/>
                    <a:pt x="197" y="197"/>
                    <a:pt x="190" y="199"/>
                  </a:cubicBezTo>
                  <a:cubicBezTo>
                    <a:pt x="185" y="200"/>
                    <a:pt x="185" y="200"/>
                    <a:pt x="185" y="200"/>
                  </a:cubicBezTo>
                  <a:cubicBezTo>
                    <a:pt x="185" y="200"/>
                    <a:pt x="184" y="200"/>
                    <a:pt x="184" y="201"/>
                  </a:cubicBezTo>
                  <a:cubicBezTo>
                    <a:pt x="183" y="205"/>
                    <a:pt x="183" y="205"/>
                    <a:pt x="183" y="205"/>
                  </a:cubicBezTo>
                  <a:cubicBezTo>
                    <a:pt x="170" y="241"/>
                    <a:pt x="144" y="265"/>
                    <a:pt x="116" y="265"/>
                  </a:cubicBezTo>
                  <a:cubicBezTo>
                    <a:pt x="88" y="265"/>
                    <a:pt x="62" y="241"/>
                    <a:pt x="49" y="205"/>
                  </a:cubicBezTo>
                  <a:cubicBezTo>
                    <a:pt x="48" y="201"/>
                    <a:pt x="48" y="201"/>
                    <a:pt x="48" y="201"/>
                  </a:cubicBezTo>
                  <a:cubicBezTo>
                    <a:pt x="48" y="201"/>
                    <a:pt x="47" y="200"/>
                    <a:pt x="47" y="200"/>
                  </a:cubicBezTo>
                  <a:cubicBezTo>
                    <a:pt x="43" y="199"/>
                    <a:pt x="43" y="199"/>
                    <a:pt x="43" y="199"/>
                  </a:cubicBezTo>
                  <a:cubicBezTo>
                    <a:pt x="36" y="197"/>
                    <a:pt x="27" y="190"/>
                    <a:pt x="23" y="178"/>
                  </a:cubicBezTo>
                  <a:cubicBezTo>
                    <a:pt x="20" y="168"/>
                    <a:pt x="21" y="160"/>
                    <a:pt x="23" y="157"/>
                  </a:cubicBezTo>
                  <a:cubicBezTo>
                    <a:pt x="24" y="155"/>
                    <a:pt x="25" y="154"/>
                    <a:pt x="26" y="154"/>
                  </a:cubicBezTo>
                  <a:cubicBezTo>
                    <a:pt x="27" y="154"/>
                    <a:pt x="28" y="154"/>
                    <a:pt x="28" y="155"/>
                  </a:cubicBezTo>
                  <a:cubicBezTo>
                    <a:pt x="32" y="164"/>
                    <a:pt x="32" y="164"/>
                    <a:pt x="32" y="164"/>
                  </a:cubicBezTo>
                  <a:cubicBezTo>
                    <a:pt x="36" y="176"/>
                    <a:pt x="47" y="188"/>
                    <a:pt x="69" y="189"/>
                  </a:cubicBezTo>
                  <a:cubicBezTo>
                    <a:pt x="70" y="189"/>
                    <a:pt x="71" y="189"/>
                    <a:pt x="72" y="189"/>
                  </a:cubicBezTo>
                  <a:cubicBezTo>
                    <a:pt x="98" y="189"/>
                    <a:pt x="109" y="170"/>
                    <a:pt x="112" y="162"/>
                  </a:cubicBezTo>
                  <a:cubicBezTo>
                    <a:pt x="113" y="159"/>
                    <a:pt x="114" y="156"/>
                    <a:pt x="115" y="153"/>
                  </a:cubicBezTo>
                  <a:cubicBezTo>
                    <a:pt x="115" y="152"/>
                    <a:pt x="115" y="151"/>
                    <a:pt x="116" y="151"/>
                  </a:cubicBezTo>
                  <a:cubicBezTo>
                    <a:pt x="117" y="151"/>
                    <a:pt x="117" y="152"/>
                    <a:pt x="117" y="152"/>
                  </a:cubicBezTo>
                  <a:cubicBezTo>
                    <a:pt x="118" y="155"/>
                    <a:pt x="119" y="158"/>
                    <a:pt x="120" y="162"/>
                  </a:cubicBezTo>
                  <a:cubicBezTo>
                    <a:pt x="122" y="168"/>
                    <a:pt x="133" y="189"/>
                    <a:pt x="160" y="189"/>
                  </a:cubicBezTo>
                  <a:cubicBezTo>
                    <a:pt x="161" y="189"/>
                    <a:pt x="162" y="189"/>
                    <a:pt x="163" y="189"/>
                  </a:cubicBezTo>
                  <a:cubicBezTo>
                    <a:pt x="185" y="188"/>
                    <a:pt x="196" y="175"/>
                    <a:pt x="200" y="163"/>
                  </a:cubicBezTo>
                  <a:cubicBezTo>
                    <a:pt x="204" y="155"/>
                    <a:pt x="204" y="155"/>
                    <a:pt x="204" y="155"/>
                  </a:cubicBezTo>
                  <a:cubicBezTo>
                    <a:pt x="204" y="154"/>
                    <a:pt x="205" y="154"/>
                    <a:pt x="206" y="154"/>
                  </a:cubicBezTo>
                  <a:cubicBezTo>
                    <a:pt x="207" y="154"/>
                    <a:pt x="208" y="155"/>
                    <a:pt x="209" y="157"/>
                  </a:cubicBezTo>
                  <a:cubicBezTo>
                    <a:pt x="211" y="160"/>
                    <a:pt x="213" y="168"/>
                    <a:pt x="209" y="178"/>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067">
                <a:solidFill>
                  <a:prstClr val="black"/>
                </a:solidFill>
                <a:latin typeface="Intel Clear"/>
              </a:endParaRPr>
            </a:p>
          </p:txBody>
        </p:sp>
      </p:grpSp>
      <p:graphicFrame>
        <p:nvGraphicFramePr>
          <p:cNvPr id="194" name="Table 193">
            <a:extLst>
              <a:ext uri="{FF2B5EF4-FFF2-40B4-BE49-F238E27FC236}">
                <a16:creationId xmlns:a16="http://schemas.microsoft.com/office/drawing/2014/main" id="{0982ED89-57E2-9245-83C5-71952A6D6673}"/>
              </a:ext>
            </a:extLst>
          </p:cNvPr>
          <p:cNvGraphicFramePr>
            <a:graphicFrameLocks noGrp="1"/>
          </p:cNvGraphicFramePr>
          <p:nvPr/>
        </p:nvGraphicFramePr>
        <p:xfrm>
          <a:off x="7376159" y="5040403"/>
          <a:ext cx="4570462" cy="1085734"/>
        </p:xfrm>
        <a:graphic>
          <a:graphicData uri="http://schemas.openxmlformats.org/drawingml/2006/table">
            <a:tbl>
              <a:tblPr firstRow="1" bandRow="1">
                <a:effectLst/>
              </a:tblPr>
              <a:tblGrid>
                <a:gridCol w="147320">
                  <a:extLst>
                    <a:ext uri="{9D8B030D-6E8A-4147-A177-3AD203B41FA5}">
                      <a16:colId xmlns:a16="http://schemas.microsoft.com/office/drawing/2014/main" val="20000"/>
                    </a:ext>
                  </a:extLst>
                </a:gridCol>
                <a:gridCol w="3789312">
                  <a:extLst>
                    <a:ext uri="{9D8B030D-6E8A-4147-A177-3AD203B41FA5}">
                      <a16:colId xmlns:a16="http://schemas.microsoft.com/office/drawing/2014/main" val="3401113911"/>
                    </a:ext>
                  </a:extLst>
                </a:gridCol>
                <a:gridCol w="633830">
                  <a:extLst>
                    <a:ext uri="{9D8B030D-6E8A-4147-A177-3AD203B41FA5}">
                      <a16:colId xmlns:a16="http://schemas.microsoft.com/office/drawing/2014/main" val="20002"/>
                    </a:ext>
                  </a:extLst>
                </a:gridCol>
              </a:tblGrid>
              <a:tr h="215392">
                <a:tc gridSpan="3">
                  <a:txBody>
                    <a:bodyPr/>
                    <a:lstStyle/>
                    <a:p>
                      <a:pPr algn="ctr" defTabSz="456778"/>
                      <a:r>
                        <a:rPr lang="en-US" sz="1300" b="1" baseline="0">
                          <a:solidFill>
                            <a:schemeClr val="bg1"/>
                          </a:solidFill>
                          <a:latin typeface="+mj-lt"/>
                        </a:rPr>
                        <a:t>DEEP LEARNING ACCELERATORS</a:t>
                      </a:r>
                    </a:p>
                  </a:txBody>
                  <a:tcPr marL="60960" marR="60960" marT="12192"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7582903"/>
                  </a:ext>
                </a:extLst>
              </a:tr>
              <a:tr h="660373">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2"/>
                        </a:solidFill>
                        <a:effectLst/>
                        <a:uLnTx/>
                        <a:uFillTx/>
                        <a:latin typeface="Intel Clear Light" charset="0"/>
                        <a:ea typeface="Intel Clear Light" charset="0"/>
                        <a:cs typeface="Intel Clear Light"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600" b="1" i="0" dirty="0">
                        <a:solidFill>
                          <a:schemeClr val="tx2"/>
                        </a:solidFill>
                        <a:latin typeface="+mn-lt"/>
                        <a:ea typeface="Intel Clear Pro" charset="0"/>
                        <a:cs typeface="Intel Clear Pro"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defTabSz="456778"/>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9969">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1262063" algn="l"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                       Inference</a:t>
                      </a:r>
                    </a:p>
                  </a:txBody>
                  <a:tcPr marL="0" marR="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dirty="0">
                        <a:solidFill>
                          <a:schemeClr val="bg2">
                            <a:lumMod val="50000"/>
                          </a:schemeClr>
                        </a:solidFill>
                        <a:latin typeface="+mn-lt"/>
                        <a:ea typeface="Intel Clear Pro" charset="0"/>
                        <a:cs typeface="Intel Clear Pro" charset="0"/>
                      </a:endParaRP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75" name="Table 74">
            <a:extLst>
              <a:ext uri="{FF2B5EF4-FFF2-40B4-BE49-F238E27FC236}">
                <a16:creationId xmlns:a16="http://schemas.microsoft.com/office/drawing/2014/main" id="{31092F96-560F-9B43-B1BB-1B5CDC44C2F4}"/>
              </a:ext>
            </a:extLst>
          </p:cNvPr>
          <p:cNvGraphicFramePr>
            <a:graphicFrameLocks noGrp="1"/>
          </p:cNvGraphicFramePr>
          <p:nvPr/>
        </p:nvGraphicFramePr>
        <p:xfrm>
          <a:off x="3250467" y="1484936"/>
          <a:ext cx="6360774" cy="1099323"/>
        </p:xfrm>
        <a:graphic>
          <a:graphicData uri="http://schemas.openxmlformats.org/drawingml/2006/table">
            <a:tbl>
              <a:tblPr firstRow="1" bandRow="1">
                <a:effectLst/>
              </a:tblPr>
              <a:tblGrid>
                <a:gridCol w="3455879">
                  <a:extLst>
                    <a:ext uri="{9D8B030D-6E8A-4147-A177-3AD203B41FA5}">
                      <a16:colId xmlns:a16="http://schemas.microsoft.com/office/drawing/2014/main" val="338682354"/>
                    </a:ext>
                  </a:extLst>
                </a:gridCol>
                <a:gridCol w="2904895">
                  <a:extLst>
                    <a:ext uri="{9D8B030D-6E8A-4147-A177-3AD203B41FA5}">
                      <a16:colId xmlns:a16="http://schemas.microsoft.com/office/drawing/2014/main" val="20001"/>
                    </a:ext>
                  </a:extLst>
                </a:gridCol>
              </a:tblGrid>
              <a:tr h="215392">
                <a:tc gridSpan="2">
                  <a:txBody>
                    <a:bodyPr/>
                    <a:lstStyle/>
                    <a:p>
                      <a:pPr algn="ctr" defTabSz="456778"/>
                      <a:r>
                        <a:rPr lang="en-US" sz="1300" b="1" baseline="0" dirty="0">
                          <a:solidFill>
                            <a:schemeClr val="bg1"/>
                          </a:solidFill>
                          <a:latin typeface="+mj-lt"/>
                        </a:rPr>
                        <a:t>DEEP LEARNING DEPLOYMENT</a:t>
                      </a:r>
                    </a:p>
                  </a:txBody>
                  <a:tcPr marL="60960" marR="60960" marT="12192"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3C71"/>
                        </a:solidFill>
                        <a:effectLst/>
                        <a:uLnTx/>
                        <a:uFillTx/>
                        <a:latin typeface="Intel Clear Light" charset="0"/>
                        <a:ea typeface="Intel Clear Light" charset="0"/>
                        <a:cs typeface="Intel Clear Light" charset="0"/>
                      </a:endParaRPr>
                    </a:p>
                  </a:txBody>
                  <a:tcPr marL="45720" marR="4572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582903"/>
                  </a:ext>
                </a:extLst>
              </a:tr>
              <a:tr h="279792">
                <a:tc>
                  <a:txBody>
                    <a:bodyPr/>
                    <a:lstStyle/>
                    <a:p>
                      <a:pPr algn="ctr" defTabSz="456778"/>
                      <a:r>
                        <a:rPr lang="en-US" sz="1600" b="1">
                          <a:solidFill>
                            <a:schemeClr val="tx2"/>
                          </a:solidFill>
                          <a:ea typeface="Intel Clear Pro" charset="0"/>
                          <a:cs typeface="Intel Clear Pro" charset="0"/>
                          <a:hlinkClick r:id="" action="ppaction://noaction"/>
                        </a:rPr>
                        <a:t>OpenVINO™ </a:t>
                      </a:r>
                      <a:r>
                        <a:rPr kumimoji="0" lang="en-US" sz="1600" b="0" i="1" u="none" strike="noStrike" kern="1200" cap="none" spc="0" normalizeH="0" baseline="30000" noProof="0">
                          <a:ln>
                            <a:noFill/>
                          </a:ln>
                          <a:solidFill>
                            <a:schemeClr val="tx2"/>
                          </a:solidFill>
                          <a:effectLst/>
                          <a:uLnTx/>
                          <a:uFillTx/>
                          <a:latin typeface="+mn-lt"/>
                          <a:ea typeface="Arial Narrow" charset="0"/>
                          <a:cs typeface="Arial Narrow" charset="0"/>
                          <a:hlinkClick r:id="" action="ppaction://noaction"/>
                        </a:rPr>
                        <a:t>†</a:t>
                      </a:r>
                      <a:r>
                        <a:rPr kumimoji="0" lang="en-US" sz="1600" b="0" i="1" u="none" strike="noStrike" kern="1200" cap="none" spc="0" normalizeH="0" baseline="70000" noProof="0">
                          <a:ln>
                            <a:noFill/>
                          </a:ln>
                          <a:solidFill>
                            <a:schemeClr val="tx2"/>
                          </a:solidFill>
                          <a:effectLst/>
                          <a:uLnTx/>
                          <a:uFillTx/>
                          <a:latin typeface="+mn-lt"/>
                          <a:ea typeface="Arial Narrow" charset="0"/>
                          <a:cs typeface="Arial Narrow" charset="0"/>
                          <a:hlinkClick r:id="" action="ppaction://noaction"/>
                        </a:rPr>
                        <a:t> </a:t>
                      </a:r>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600" b="1" i="0" baseline="0" dirty="0">
                          <a:solidFill>
                            <a:schemeClr val="tx2"/>
                          </a:solidFill>
                          <a:latin typeface="+mn-lt"/>
                          <a:ea typeface="Intel Clear Pro" charset="0"/>
                          <a:cs typeface="Intel Clear Pro" charset="0"/>
                          <a:hlinkClick r:id="rId7"/>
                        </a:rPr>
                        <a:t>Intel® Movidius™ SDK</a:t>
                      </a:r>
                      <a:endParaRPr kumimoji="0" lang="en-US" sz="1600" b="1" i="0" u="none" strike="noStrike" kern="1200" cap="none" spc="0" normalizeH="0" baseline="0" noProof="0" dirty="0">
                        <a:ln>
                          <a:noFill/>
                        </a:ln>
                        <a:solidFill>
                          <a:schemeClr val="tx2"/>
                        </a:solidFill>
                        <a:effectLst/>
                        <a:uLnTx/>
                        <a:uFillTx/>
                        <a:latin typeface="Intel Clear Light" charset="0"/>
                        <a:ea typeface="Intel Clear Light" charset="0"/>
                        <a:cs typeface="Intel Clear Light" charset="0"/>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4139">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u="sng">
                          <a:solidFill>
                            <a:schemeClr val="tx2"/>
                          </a:solidFill>
                          <a:latin typeface="+mn-lt"/>
                          <a:ea typeface="Intel Clear Pro" charset="0"/>
                          <a:cs typeface="Intel Clear Pro" charset="0"/>
                        </a:rPr>
                        <a:t>O</a:t>
                      </a:r>
                      <a:r>
                        <a:rPr lang="en-US" sz="1100" b="0" i="1">
                          <a:solidFill>
                            <a:schemeClr val="tx2"/>
                          </a:solidFill>
                          <a:latin typeface="+mn-lt"/>
                          <a:ea typeface="Intel Clear Pro" charset="0"/>
                          <a:cs typeface="Intel Clear Pro" charset="0"/>
                        </a:rPr>
                        <a:t>pen </a:t>
                      </a:r>
                      <a:r>
                        <a:rPr lang="en-US" sz="1100" b="0" i="1" u="sng">
                          <a:solidFill>
                            <a:schemeClr val="tx2"/>
                          </a:solidFill>
                          <a:latin typeface="+mn-lt"/>
                          <a:ea typeface="Intel Clear Pro" charset="0"/>
                          <a:cs typeface="Intel Clear Pro" charset="0"/>
                        </a:rPr>
                        <a:t>V</a:t>
                      </a:r>
                      <a:r>
                        <a:rPr lang="en-US" sz="1100" b="0" i="1">
                          <a:solidFill>
                            <a:schemeClr val="tx2"/>
                          </a:solidFill>
                          <a:latin typeface="+mn-lt"/>
                          <a:ea typeface="Intel Clear Pro" charset="0"/>
                          <a:cs typeface="Intel Clear Pro" charset="0"/>
                        </a:rPr>
                        <a:t>isual </a:t>
                      </a:r>
                      <a:r>
                        <a:rPr lang="en-US" sz="1100" b="0" i="1" u="sng">
                          <a:solidFill>
                            <a:schemeClr val="tx2"/>
                          </a:solidFill>
                          <a:latin typeface="+mn-lt"/>
                          <a:ea typeface="Intel Clear Pro" charset="0"/>
                          <a:cs typeface="Intel Clear Pro" charset="0"/>
                        </a:rPr>
                        <a:t>I</a:t>
                      </a:r>
                      <a:r>
                        <a:rPr lang="en-US" sz="1100" b="0" i="1">
                          <a:solidFill>
                            <a:schemeClr val="tx2"/>
                          </a:solidFill>
                          <a:latin typeface="+mn-lt"/>
                          <a:ea typeface="Intel Clear Pro" charset="0"/>
                          <a:cs typeface="Intel Clear Pro" charset="0"/>
                        </a:rPr>
                        <a:t>nference &amp; </a:t>
                      </a:r>
                      <a:r>
                        <a:rPr lang="en-US" sz="1100" b="0" i="1" u="sng">
                          <a:solidFill>
                            <a:schemeClr val="tx2"/>
                          </a:solidFill>
                          <a:latin typeface="+mn-lt"/>
                          <a:ea typeface="Intel Clear Pro" charset="0"/>
                          <a:cs typeface="Intel Clear Pro" charset="0"/>
                        </a:rPr>
                        <a:t>N</a:t>
                      </a:r>
                      <a:r>
                        <a:rPr lang="en-US" sz="1100" b="0" i="1">
                          <a:solidFill>
                            <a:schemeClr val="tx2"/>
                          </a:solidFill>
                          <a:latin typeface="+mn-lt"/>
                          <a:ea typeface="Intel Clear Pro" charset="0"/>
                          <a:cs typeface="Intel Clear Pro" charset="0"/>
                        </a:rPr>
                        <a:t>eural Network </a:t>
                      </a:r>
                      <a:r>
                        <a:rPr lang="en-US" sz="1100" b="0" i="1" u="sng">
                          <a:solidFill>
                            <a:schemeClr val="tx2"/>
                          </a:solidFill>
                          <a:latin typeface="+mn-lt"/>
                          <a:ea typeface="Intel Clear Pro" charset="0"/>
                          <a:cs typeface="Intel Clear Pro" charset="0"/>
                        </a:rPr>
                        <a:t>O</a:t>
                      </a:r>
                      <a:r>
                        <a:rPr lang="en-US" sz="1100" b="0" i="1">
                          <a:solidFill>
                            <a:schemeClr val="tx2"/>
                          </a:solidFill>
                          <a:latin typeface="+mn-lt"/>
                          <a:ea typeface="Intel Clear Pro" charset="0"/>
                          <a:cs typeface="Intel Clear Pro" charset="0"/>
                        </a:rPr>
                        <a:t>ptimization toolkit for inference deployment on CPU, processor graphics, FPGA &amp; VPU using TF, Caffe* &amp; </a:t>
                      </a:r>
                      <a:r>
                        <a:rPr lang="en-US" sz="1100" b="0" i="1" err="1">
                          <a:solidFill>
                            <a:schemeClr val="tx2"/>
                          </a:solidFill>
                          <a:latin typeface="+mn-lt"/>
                          <a:ea typeface="Intel Clear Pro" charset="0"/>
                          <a:cs typeface="Intel Clear Pro" charset="0"/>
                        </a:rPr>
                        <a:t>MXNet</a:t>
                      </a:r>
                      <a:r>
                        <a:rPr lang="en-US" sz="1100" b="0" i="1">
                          <a:solidFill>
                            <a:schemeClr val="tx2"/>
                          </a:solidFill>
                          <a:latin typeface="+mn-lt"/>
                          <a:ea typeface="Intel Clear Pro" charset="0"/>
                          <a:cs typeface="Intel Clear Pro" charset="0"/>
                        </a:rPr>
                        <a:t>*</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dirty="0">
                          <a:solidFill>
                            <a:schemeClr val="tx2"/>
                          </a:solidFill>
                          <a:latin typeface="+mn-lt"/>
                          <a:ea typeface="Intel Clear Pro" charset="0"/>
                          <a:cs typeface="Intel Clear Pro" charset="0"/>
                        </a:rPr>
                        <a:t>Optimized inference deployment </a:t>
                      </a:r>
                      <a:br>
                        <a:rPr lang="en-US" sz="1100" b="0" i="1" dirty="0">
                          <a:solidFill>
                            <a:schemeClr val="tx2"/>
                          </a:solidFill>
                          <a:latin typeface="+mn-lt"/>
                          <a:ea typeface="Intel Clear Pro" charset="0"/>
                          <a:cs typeface="Intel Clear Pro" charset="0"/>
                        </a:rPr>
                      </a:br>
                      <a:r>
                        <a:rPr lang="en-US" sz="1100" b="0" i="1" dirty="0">
                          <a:solidFill>
                            <a:schemeClr val="tx2"/>
                          </a:solidFill>
                          <a:latin typeface="+mn-lt"/>
                          <a:ea typeface="Intel Clear Pro" charset="0"/>
                          <a:cs typeface="Intel Clear Pro" charset="0"/>
                        </a:rPr>
                        <a:t>for all Intel® Movidius™ VPUs using </a:t>
                      </a:r>
                      <a:br>
                        <a:rPr lang="en-US" sz="1100" b="0" i="1" dirty="0">
                          <a:solidFill>
                            <a:schemeClr val="tx2"/>
                          </a:solidFill>
                          <a:latin typeface="+mn-lt"/>
                          <a:ea typeface="Intel Clear Pro" charset="0"/>
                          <a:cs typeface="Intel Clear Pro" charset="0"/>
                        </a:rPr>
                      </a:br>
                      <a:r>
                        <a:rPr lang="en-US" sz="1100" b="0" i="1" dirty="0">
                          <a:solidFill>
                            <a:schemeClr val="tx2"/>
                          </a:solidFill>
                          <a:latin typeface="+mn-lt"/>
                          <a:ea typeface="Intel Clear Pro" charset="0"/>
                          <a:cs typeface="Intel Clear Pro" charset="0"/>
                        </a:rPr>
                        <a:t>TensorFlow* &amp; Caffe*</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78" name="Table 77">
            <a:extLst>
              <a:ext uri="{FF2B5EF4-FFF2-40B4-BE49-F238E27FC236}">
                <a16:creationId xmlns:a16="http://schemas.microsoft.com/office/drawing/2014/main" id="{384D1002-3A56-C044-9B94-582DA252F116}"/>
              </a:ext>
            </a:extLst>
          </p:cNvPr>
          <p:cNvGraphicFramePr>
            <a:graphicFrameLocks noGrp="1"/>
          </p:cNvGraphicFramePr>
          <p:nvPr/>
        </p:nvGraphicFramePr>
        <p:xfrm>
          <a:off x="6210834" y="2637907"/>
          <a:ext cx="5724127" cy="1212088"/>
        </p:xfrm>
        <a:graphic>
          <a:graphicData uri="http://schemas.openxmlformats.org/drawingml/2006/table">
            <a:tbl>
              <a:tblPr firstRow="1" bandRow="1">
                <a:effectLst/>
              </a:tblPr>
              <a:tblGrid>
                <a:gridCol w="2885611">
                  <a:extLst>
                    <a:ext uri="{9D8B030D-6E8A-4147-A177-3AD203B41FA5}">
                      <a16:colId xmlns:a16="http://schemas.microsoft.com/office/drawing/2014/main" val="338682354"/>
                    </a:ext>
                  </a:extLst>
                </a:gridCol>
                <a:gridCol w="2838516">
                  <a:extLst>
                    <a:ext uri="{9D8B030D-6E8A-4147-A177-3AD203B41FA5}">
                      <a16:colId xmlns:a16="http://schemas.microsoft.com/office/drawing/2014/main" val="20000"/>
                    </a:ext>
                  </a:extLst>
                </a:gridCol>
              </a:tblGrid>
              <a:tr h="215392">
                <a:tc gridSpan="2">
                  <a:txBody>
                    <a:bodyPr/>
                    <a:lstStyle/>
                    <a:p>
                      <a:pPr algn="ctr" defTabSz="456778"/>
                      <a:r>
                        <a:rPr lang="en-US" sz="1300" b="1" baseline="0" dirty="0">
                          <a:solidFill>
                            <a:schemeClr val="bg1"/>
                          </a:solidFill>
                          <a:latin typeface="+mj-lt"/>
                        </a:rPr>
                        <a:t>DEEP LEARNING FRAMEWORKS</a:t>
                      </a:r>
                    </a:p>
                  </a:txBody>
                  <a:tcPr marL="60960" marR="60960" marT="12192"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gradFill>
                      <a:gsLst>
                        <a:gs pos="52000">
                          <a:schemeClr val="tx2"/>
                        </a:gs>
                        <a:gs pos="47000">
                          <a:schemeClr val="bg2">
                            <a:lumMod val="75000"/>
                          </a:schemeClr>
                        </a:gs>
                      </a:gsLst>
                      <a:lin ang="10800000" scaled="0"/>
                    </a:gradFill>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000" b="1" i="0" dirty="0">
                        <a:solidFill>
                          <a:schemeClr val="tx2"/>
                        </a:solidFill>
                        <a:latin typeface="+mn-lt"/>
                        <a:ea typeface="Intel Clear Pro" charset="0"/>
                        <a:cs typeface="Intel Clear Pro" charset="0"/>
                      </a:endParaRPr>
                    </a:p>
                  </a:txBody>
                  <a:tcPr marL="45720" marR="4572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582903"/>
                  </a:ext>
                </a:extLst>
              </a:tr>
              <a:tr h="243840">
                <a:tc>
                  <a:txBody>
                    <a:bodyPr/>
                    <a:lstStyle/>
                    <a:p>
                      <a:pPr algn="l" defTabSz="456778"/>
                      <a:r>
                        <a:rPr lang="en-US" sz="1600" b="1">
                          <a:solidFill>
                            <a:schemeClr val="tx2"/>
                          </a:solidFill>
                          <a:ea typeface="Intel Clear Pro" charset="0"/>
                          <a:cs typeface="Intel Clear Pro" charset="0"/>
                        </a:rPr>
                        <a:t>     Now optimized for CPU</a:t>
                      </a:r>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en-US" sz="1600" b="1" i="0">
                          <a:solidFill>
                            <a:schemeClr val="bg2">
                              <a:lumMod val="75000"/>
                            </a:schemeClr>
                          </a:solidFill>
                          <a:latin typeface="+mn-lt"/>
                          <a:ea typeface="Intel Clear Pro" charset="0"/>
                          <a:cs typeface="Intel Clear Pro" charset="0"/>
                        </a:rPr>
                        <a:t>Optimizations in progress</a:t>
                      </a: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150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300" b="0" i="1" dirty="0">
                        <a:solidFill>
                          <a:schemeClr val="tx2"/>
                        </a:solidFill>
                        <a:latin typeface="+mn-lt"/>
                        <a:ea typeface="Intel Clear Pro" charset="0"/>
                        <a:cs typeface="Intel Clear Pro" charset="0"/>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dirty="0">
                        <a:solidFill>
                          <a:schemeClr val="tx2"/>
                        </a:solidFill>
                        <a:latin typeface="+mn-lt"/>
                        <a:ea typeface="Intel Clear Pro" charset="0"/>
                        <a:cs typeface="Intel Clear Pro" charset="0"/>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800" b="0" i="1" dirty="0">
                        <a:solidFill>
                          <a:schemeClr val="tx2"/>
                        </a:solidFill>
                        <a:latin typeface="+mn-lt"/>
                        <a:ea typeface="Intel Clear Pro" charset="0"/>
                        <a:cs typeface="Intel Clear Pro" charset="0"/>
                      </a:endParaRPr>
                    </a:p>
                    <a:p>
                      <a:pPr marL="0" marR="0" indent="0" algn="l" defTabSz="457200" rtl="0" eaLnBrk="1" fontAlgn="auto" latinLnBrk="0" hangingPunct="1">
                        <a:lnSpc>
                          <a:spcPct val="90000"/>
                        </a:lnSpc>
                        <a:spcBef>
                          <a:spcPts val="0"/>
                        </a:spcBef>
                        <a:spcAft>
                          <a:spcPts val="0"/>
                        </a:spcAft>
                        <a:buClrTx/>
                        <a:buSzTx/>
                        <a:buFontTx/>
                        <a:buNone/>
                        <a:tabLst/>
                        <a:defRPr/>
                      </a:pPr>
                      <a:r>
                        <a:rPr lang="en-US" sz="1100" b="0" i="0" dirty="0">
                          <a:solidFill>
                            <a:schemeClr val="tx2"/>
                          </a:solidFill>
                          <a:latin typeface="+mn-lt"/>
                          <a:ea typeface="Intel Clear Pro" charset="0"/>
                          <a:cs typeface="Intel Clear Pro" charset="0"/>
                          <a:hlinkClick r:id="rId8"/>
                        </a:rPr>
                        <a:t> TensorFlow</a:t>
                      </a:r>
                      <a:r>
                        <a:rPr lang="en-US" sz="1100" b="0" i="0" dirty="0">
                          <a:solidFill>
                            <a:schemeClr val="tx2"/>
                          </a:solidFill>
                          <a:latin typeface="+mn-lt"/>
                          <a:ea typeface="Intel Clear Pro" charset="0"/>
                          <a:cs typeface="Intel Clear Pro" charset="0"/>
                        </a:rPr>
                        <a:t>*  </a:t>
                      </a:r>
                      <a:r>
                        <a:rPr lang="en-US" sz="1100" b="0" i="0" dirty="0" err="1">
                          <a:solidFill>
                            <a:schemeClr val="tx2"/>
                          </a:solidFill>
                          <a:latin typeface="+mn-lt"/>
                          <a:ea typeface="Intel Clear Pro" charset="0"/>
                          <a:cs typeface="Intel Clear Pro" charset="0"/>
                          <a:hlinkClick r:id="rId8"/>
                        </a:rPr>
                        <a:t>MXNet</a:t>
                      </a:r>
                      <a:r>
                        <a:rPr lang="en-US" sz="1100" b="0" i="0" dirty="0">
                          <a:solidFill>
                            <a:schemeClr val="tx2"/>
                          </a:solidFill>
                          <a:latin typeface="+mn-lt"/>
                          <a:ea typeface="Intel Clear Pro" charset="0"/>
                          <a:cs typeface="Intel Clear Pro" charset="0"/>
                        </a:rPr>
                        <a:t>*    </a:t>
                      </a:r>
                      <a:r>
                        <a:rPr lang="en-US" sz="1100" b="0" i="0" dirty="0">
                          <a:solidFill>
                            <a:schemeClr val="tx2"/>
                          </a:solidFill>
                          <a:latin typeface="+mn-lt"/>
                          <a:ea typeface="Intel Clear Pro" charset="0"/>
                          <a:cs typeface="Intel Clear Pro" charset="0"/>
                          <a:hlinkClick r:id="rId8"/>
                        </a:rPr>
                        <a:t>Caffe</a:t>
                      </a:r>
                      <a:r>
                        <a:rPr lang="en-US" sz="1100" b="0" i="0" dirty="0">
                          <a:solidFill>
                            <a:schemeClr val="tx2"/>
                          </a:solidFill>
                          <a:latin typeface="+mn-lt"/>
                          <a:ea typeface="Intel Clear Pro" charset="0"/>
                          <a:cs typeface="Intel Clear Pro" charset="0"/>
                        </a:rPr>
                        <a:t>*   </a:t>
                      </a:r>
                      <a:r>
                        <a:rPr lang="en-US" sz="1100" b="0" i="0" dirty="0" err="1">
                          <a:solidFill>
                            <a:schemeClr val="tx2"/>
                          </a:solidFill>
                          <a:latin typeface="+mn-lt"/>
                          <a:ea typeface="Intel Clear Pro" charset="0"/>
                          <a:cs typeface="Intel Clear Pro" charset="0"/>
                          <a:hlinkClick r:id="rId8"/>
                        </a:rPr>
                        <a:t>BigDL</a:t>
                      </a:r>
                      <a:r>
                        <a:rPr lang="en-US" sz="1100" b="0" i="0" dirty="0">
                          <a:solidFill>
                            <a:schemeClr val="tx2"/>
                          </a:solidFill>
                          <a:latin typeface="+mn-lt"/>
                          <a:ea typeface="Intel Clear Pro" charset="0"/>
                          <a:cs typeface="Intel Clear Pro" charset="0"/>
                          <a:hlinkClick r:id="rId8"/>
                        </a:rPr>
                        <a:t>/Spark</a:t>
                      </a:r>
                      <a:r>
                        <a:rPr lang="en-US" sz="1100" b="0" i="0" dirty="0">
                          <a:solidFill>
                            <a:schemeClr val="tx2"/>
                          </a:solidFill>
                          <a:latin typeface="+mn-lt"/>
                          <a:ea typeface="Intel Clear Pro" charset="0"/>
                          <a:cs typeface="Intel Clear Pro" charset="0"/>
                        </a:rPr>
                        <a:t>*</a:t>
                      </a:r>
                    </a:p>
                  </a:txBody>
                  <a:tcPr marL="60960" marR="0" marT="12192"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endParaRPr>
                    </a:p>
                    <a:p>
                      <a:pPr marL="0" marR="0" indent="0" algn="ctr" defTabSz="4572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endParaRPr>
                    </a:p>
                    <a:p>
                      <a:pPr marL="0" marR="0" indent="0" algn="ctr" defTabSz="4572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endParaRPr>
                    </a:p>
                    <a:p>
                      <a:pPr marL="0" marR="0" indent="0" algn="l" defTabSz="4572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rPr>
                        <a:t>          Caffe2*     </a:t>
                      </a:r>
                      <a:r>
                        <a:rPr kumimoji="0" lang="en-US" sz="1100" b="0" i="0" u="none" strike="noStrike" kern="1200" cap="none" spc="0" normalizeH="0" baseline="0" noProof="0" err="1">
                          <a:ln>
                            <a:noFill/>
                          </a:ln>
                          <a:solidFill>
                            <a:schemeClr val="bg2">
                              <a:lumMod val="75000"/>
                            </a:schemeClr>
                          </a:solidFill>
                          <a:effectLst/>
                          <a:uLnTx/>
                          <a:uFillTx/>
                          <a:latin typeface="+mn-lt"/>
                          <a:ea typeface="Intel Clear Pro" charset="0"/>
                          <a:cs typeface="Intel Clear Pro" charset="0"/>
                        </a:rPr>
                        <a:t>PyTorch</a:t>
                      </a:r>
                      <a:r>
                        <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rPr>
                        <a:t>*   </a:t>
                      </a:r>
                      <a:r>
                        <a:rPr kumimoji="0" lang="en-US" sz="1100" b="0" i="0" u="none" strike="noStrike" kern="1200" cap="none" spc="0" normalizeH="0" baseline="0" noProof="0" err="1">
                          <a:ln>
                            <a:noFill/>
                          </a:ln>
                          <a:solidFill>
                            <a:schemeClr val="bg2">
                              <a:lumMod val="75000"/>
                            </a:schemeClr>
                          </a:solidFill>
                          <a:effectLst/>
                          <a:uLnTx/>
                          <a:uFillTx/>
                          <a:latin typeface="+mn-lt"/>
                          <a:ea typeface="Intel Clear Pro" charset="0"/>
                          <a:cs typeface="Intel Clear Pro" charset="0"/>
                        </a:rPr>
                        <a:t>PaddlePaddle</a:t>
                      </a:r>
                      <a:r>
                        <a:rPr kumimoji="0" lang="en-US" sz="1100" b="0" i="0" u="none" strike="noStrike" kern="1200" cap="none" spc="0" normalizeH="0" baseline="0" noProof="0">
                          <a:ln>
                            <a:noFill/>
                          </a:ln>
                          <a:solidFill>
                            <a:schemeClr val="bg2">
                              <a:lumMod val="75000"/>
                            </a:schemeClr>
                          </a:solidFill>
                          <a:effectLst/>
                          <a:uLnTx/>
                          <a:uFillTx/>
                          <a:latin typeface="+mn-lt"/>
                          <a:ea typeface="Intel Clear Pro" charset="0"/>
                          <a:cs typeface="Intel Clear Pro" charset="0"/>
                        </a:rPr>
                        <a:t>*</a:t>
                      </a:r>
                    </a:p>
                  </a:txBody>
                  <a:tcPr marL="6096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01656"/>
                  </a:ext>
                </a:extLst>
              </a:tr>
            </a:tbl>
          </a:graphicData>
        </a:graphic>
      </p:graphicFrame>
      <p:graphicFrame>
        <p:nvGraphicFramePr>
          <p:cNvPr id="79" name="Table 78">
            <a:extLst>
              <a:ext uri="{FF2B5EF4-FFF2-40B4-BE49-F238E27FC236}">
                <a16:creationId xmlns:a16="http://schemas.microsoft.com/office/drawing/2014/main" id="{9F16E2D7-1A26-8647-B642-A6F79945F35D}"/>
              </a:ext>
            </a:extLst>
          </p:cNvPr>
          <p:cNvGraphicFramePr>
            <a:graphicFrameLocks noGrp="1"/>
          </p:cNvGraphicFramePr>
          <p:nvPr/>
        </p:nvGraphicFramePr>
        <p:xfrm>
          <a:off x="9706605" y="1482115"/>
          <a:ext cx="2228355" cy="1101134"/>
        </p:xfrm>
        <a:graphic>
          <a:graphicData uri="http://schemas.openxmlformats.org/drawingml/2006/table">
            <a:tbl>
              <a:tblPr firstRow="1" bandRow="1">
                <a:effectLst/>
              </a:tblPr>
              <a:tblGrid>
                <a:gridCol w="2228355">
                  <a:extLst>
                    <a:ext uri="{9D8B030D-6E8A-4147-A177-3AD203B41FA5}">
                      <a16:colId xmlns:a16="http://schemas.microsoft.com/office/drawing/2014/main" val="2437666562"/>
                    </a:ext>
                  </a:extLst>
                </a:gridCol>
              </a:tblGrid>
              <a:tr h="208027">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mj-lt"/>
                          <a:ea typeface="Intel Clear Light" charset="0"/>
                          <a:cs typeface="Intel Clear Light" charset="0"/>
                        </a:rPr>
                        <a:t>DEEP LEARNING</a:t>
                      </a:r>
                    </a:p>
                  </a:txBody>
                  <a:tcPr marL="60960" marR="60960" marT="24384"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319102556"/>
                  </a:ext>
                </a:extLst>
              </a:tr>
              <a:tr h="439844">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600" b="1">
                          <a:solidFill>
                            <a:schemeClr val="bg2">
                              <a:lumMod val="75000"/>
                            </a:schemeClr>
                          </a:solidFill>
                          <a:ea typeface="Intel Clear Pro" charset="0"/>
                          <a:cs typeface="Intel Clear Pro" charset="0"/>
                        </a:rPr>
                        <a:t>Intel®</a:t>
                      </a:r>
                      <a:r>
                        <a:rPr lang="en-US" sz="1600" b="1" baseline="0">
                          <a:solidFill>
                            <a:schemeClr val="bg2">
                              <a:lumMod val="75000"/>
                            </a:schemeClr>
                          </a:solidFill>
                          <a:ea typeface="Intel Clear Pro" charset="0"/>
                          <a:cs typeface="Intel Clear Pro" charset="0"/>
                        </a:rPr>
                        <a:t> </a:t>
                      </a:r>
                      <a:r>
                        <a:rPr lang="en-US" sz="1600" b="1">
                          <a:solidFill>
                            <a:schemeClr val="bg2">
                              <a:lumMod val="75000"/>
                            </a:schemeClr>
                          </a:solidFill>
                          <a:ea typeface="Intel Clear Pro" charset="0"/>
                          <a:cs typeface="Intel Clear Pro" charset="0"/>
                        </a:rPr>
                        <a:t>Deep </a:t>
                      </a:r>
                      <a:br>
                        <a:rPr lang="en-US" sz="1600" b="1">
                          <a:solidFill>
                            <a:schemeClr val="bg2">
                              <a:lumMod val="75000"/>
                            </a:schemeClr>
                          </a:solidFill>
                          <a:ea typeface="Intel Clear Pro" charset="0"/>
                          <a:cs typeface="Intel Clear Pro" charset="0"/>
                        </a:rPr>
                      </a:br>
                      <a:r>
                        <a:rPr lang="en-US" sz="1600" b="1">
                          <a:solidFill>
                            <a:schemeClr val="bg2">
                              <a:lumMod val="75000"/>
                            </a:schemeClr>
                          </a:solidFill>
                          <a:ea typeface="Intel Clear Pro" charset="0"/>
                          <a:cs typeface="Intel Clear Pro" charset="0"/>
                        </a:rPr>
                        <a:t>Learning</a:t>
                      </a:r>
                      <a:r>
                        <a:rPr lang="en-US" sz="1600" b="1" baseline="0">
                          <a:solidFill>
                            <a:schemeClr val="bg2">
                              <a:lumMod val="75000"/>
                            </a:schemeClr>
                          </a:solidFill>
                          <a:ea typeface="Intel Clear Pro" charset="0"/>
                          <a:cs typeface="Intel Clear Pro" charset="0"/>
                        </a:rPr>
                        <a:t> </a:t>
                      </a:r>
                      <a:r>
                        <a:rPr lang="en-US" sz="1600" b="1">
                          <a:solidFill>
                            <a:schemeClr val="bg2">
                              <a:lumMod val="75000"/>
                            </a:schemeClr>
                          </a:solidFill>
                          <a:ea typeface="Intel Clear Pro" charset="0"/>
                          <a:cs typeface="Intel Clear Pro" charset="0"/>
                        </a:rPr>
                        <a:t>Studio</a:t>
                      </a:r>
                      <a:r>
                        <a:rPr lang="en-US" sz="1600" b="1" baseline="30000">
                          <a:solidFill>
                            <a:schemeClr val="bg2">
                              <a:lumMod val="75000"/>
                            </a:schemeClr>
                          </a:solidFill>
                          <a:ea typeface="Intel Clear Pro" charset="0"/>
                          <a:cs typeface="Intel Clear Pro" charset="0"/>
                        </a:rPr>
                        <a:t>‡</a:t>
                      </a: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691275"/>
                  </a:ext>
                </a:extLst>
              </a:tr>
              <a:tr h="45326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0">
                          <a:solidFill>
                            <a:schemeClr val="bg2">
                              <a:lumMod val="75000"/>
                            </a:schemeClr>
                          </a:solidFill>
                          <a:latin typeface="+mn-lt"/>
                          <a:ea typeface="Intel Clear Pro" charset="0"/>
                          <a:cs typeface="Intel Clear Pro" charset="0"/>
                        </a:rPr>
                        <a:t>Open-source tool to compress deep learning development cycle</a:t>
                      </a: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57135"/>
                  </a:ext>
                </a:extLst>
              </a:tr>
            </a:tbl>
          </a:graphicData>
        </a:graphic>
      </p:graphicFrame>
      <p:graphicFrame>
        <p:nvGraphicFramePr>
          <p:cNvPr id="85" name="Table 84">
            <a:extLst>
              <a:ext uri="{FF2B5EF4-FFF2-40B4-BE49-F238E27FC236}">
                <a16:creationId xmlns:a16="http://schemas.microsoft.com/office/drawing/2014/main" id="{63EC67AE-6935-4C4A-8258-8F6FDF21E49D}"/>
              </a:ext>
            </a:extLst>
          </p:cNvPr>
          <p:cNvGraphicFramePr>
            <a:graphicFrameLocks noGrp="1"/>
          </p:cNvGraphicFramePr>
          <p:nvPr/>
        </p:nvGraphicFramePr>
        <p:xfrm>
          <a:off x="3248806" y="2638709"/>
          <a:ext cx="2856655" cy="1110235"/>
        </p:xfrm>
        <a:graphic>
          <a:graphicData uri="http://schemas.openxmlformats.org/drawingml/2006/table">
            <a:tbl>
              <a:tblPr firstRow="1" bandRow="1">
                <a:effectLst/>
              </a:tblPr>
              <a:tblGrid>
                <a:gridCol w="903963">
                  <a:extLst>
                    <a:ext uri="{9D8B030D-6E8A-4147-A177-3AD203B41FA5}">
                      <a16:colId xmlns:a16="http://schemas.microsoft.com/office/drawing/2014/main" val="4128152475"/>
                    </a:ext>
                  </a:extLst>
                </a:gridCol>
                <a:gridCol w="728097">
                  <a:extLst>
                    <a:ext uri="{9D8B030D-6E8A-4147-A177-3AD203B41FA5}">
                      <a16:colId xmlns:a16="http://schemas.microsoft.com/office/drawing/2014/main" val="2508723583"/>
                    </a:ext>
                  </a:extLst>
                </a:gridCol>
                <a:gridCol w="1224595">
                  <a:extLst>
                    <a:ext uri="{9D8B030D-6E8A-4147-A177-3AD203B41FA5}">
                      <a16:colId xmlns:a16="http://schemas.microsoft.com/office/drawing/2014/main" val="2753926624"/>
                    </a:ext>
                  </a:extLst>
                </a:gridCol>
              </a:tblGrid>
              <a:tr h="195835">
                <a:tc gridSpan="3">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mj-lt"/>
                          <a:ea typeface="Intel Clear Light" charset="0"/>
                          <a:cs typeface="Intel Clear Light" charset="0"/>
                        </a:rPr>
                        <a:t>MACHINE LEARNING LIBRARIES</a:t>
                      </a:r>
                    </a:p>
                  </a:txBody>
                  <a:tcPr marL="60960" marR="60960" marT="12192" marB="0" anchor="ctr">
                    <a:lnL w="7620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9737235"/>
                  </a:ext>
                </a:extLst>
              </a:tr>
              <a:tr h="243840">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C71"/>
                          </a:solidFill>
                          <a:effectLst/>
                          <a:uLnTx/>
                          <a:uFillTx/>
                          <a:latin typeface="+mn-lt"/>
                          <a:ea typeface="+mn-ea"/>
                          <a:cs typeface="+mn-cs"/>
                        </a:rPr>
                        <a:t>Python</a:t>
                      </a:r>
                      <a:endParaRPr kumimoji="0" lang="en-US" sz="15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C71"/>
                          </a:solidFill>
                          <a:effectLst/>
                          <a:uLnTx/>
                          <a:uFillTx/>
                          <a:latin typeface="+mn-lt"/>
                          <a:ea typeface="+mn-ea"/>
                          <a:cs typeface="+mn-cs"/>
                        </a:rPr>
                        <a:t>R</a:t>
                      </a:r>
                      <a:endParaRPr kumimoji="0" lang="en-US" sz="15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C71"/>
                          </a:solidFill>
                          <a:effectLst/>
                          <a:uLnTx/>
                          <a:uFillTx/>
                          <a:latin typeface="+mn-lt"/>
                          <a:ea typeface="+mn-ea"/>
                          <a:cs typeface="+mn-cs"/>
                        </a:rPr>
                        <a:t>Distributed</a:t>
                      </a:r>
                      <a:endParaRPr kumimoji="0" lang="en-US" sz="15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665234"/>
                  </a:ext>
                </a:extLst>
              </a:tr>
              <a:tr h="670560">
                <a:tc>
                  <a:txBody>
                    <a:body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err="1">
                          <a:ln>
                            <a:noFill/>
                          </a:ln>
                          <a:solidFill>
                            <a:srgbClr val="003C71"/>
                          </a:solidFill>
                          <a:effectLst/>
                          <a:uLnTx/>
                          <a:uFillTx/>
                          <a:latin typeface="+mn-lt"/>
                          <a:ea typeface="+mn-ea"/>
                          <a:cs typeface="+mn-cs"/>
                          <a:hlinkClick r:id="rId9"/>
                        </a:rPr>
                        <a:t>Scikit</a:t>
                      </a:r>
                      <a:r>
                        <a:rPr kumimoji="0" lang="en-US" sz="1100" b="0" i="0" u="none" strike="noStrike" kern="1200" cap="none" spc="0" normalizeH="0" baseline="0" noProof="0">
                          <a:ln>
                            <a:noFill/>
                          </a:ln>
                          <a:solidFill>
                            <a:srgbClr val="003C71"/>
                          </a:solidFill>
                          <a:effectLst/>
                          <a:uLnTx/>
                          <a:uFillTx/>
                          <a:latin typeface="+mn-lt"/>
                          <a:ea typeface="+mn-ea"/>
                          <a:cs typeface="+mn-cs"/>
                          <a:hlinkClick r:id="rId9"/>
                        </a:rPr>
                        <a:t>-learn</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0"/>
                        </a:rPr>
                        <a:t>Pandas</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1"/>
                        </a:rPr>
                        <a:t>NumPy</a:t>
                      </a:r>
                      <a:endParaRPr kumimoji="0" lang="en-US" sz="11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2"/>
                        </a:rPr>
                        <a:t>Cart</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3"/>
                        </a:rPr>
                        <a:t>RandomForest</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4"/>
                        </a:rPr>
                        <a:t>e1071</a:t>
                      </a:r>
                      <a:endParaRPr kumimoji="0" lang="en-US" sz="11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5"/>
                        </a:rPr>
                        <a:t>MlLib (on Spark)</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3C71"/>
                          </a:solidFill>
                          <a:effectLst/>
                          <a:uLnTx/>
                          <a:uFillTx/>
                          <a:latin typeface="+mn-lt"/>
                          <a:ea typeface="+mn-ea"/>
                          <a:cs typeface="+mn-cs"/>
                          <a:hlinkClick r:id="rId16"/>
                        </a:rPr>
                        <a:t>Mahout</a:t>
                      </a:r>
                      <a:endParaRPr kumimoji="0" lang="en-US" sz="1100" b="0" i="0" u="none" strike="noStrike" kern="1200" cap="none" spc="0" normalizeH="0" baseline="0" noProof="0">
                        <a:ln>
                          <a:noFill/>
                        </a:ln>
                        <a:solidFill>
                          <a:srgbClr val="003C71"/>
                        </a:solidFill>
                        <a:effectLst/>
                        <a:uLnTx/>
                        <a:uFillTx/>
                        <a:latin typeface="+mn-lt"/>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C71"/>
                        </a:solidFill>
                        <a:effectLst/>
                        <a:uLnTx/>
                        <a:uFillTx/>
                        <a:latin typeface="+mn-lt"/>
                        <a:ea typeface="+mn-ea"/>
                        <a:cs typeface="+mn-cs"/>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208702"/>
                  </a:ext>
                </a:extLst>
              </a:tr>
            </a:tbl>
          </a:graphicData>
        </a:graphic>
      </p:graphicFrame>
      <p:graphicFrame>
        <p:nvGraphicFramePr>
          <p:cNvPr id="86" name="Table 85">
            <a:extLst>
              <a:ext uri="{FF2B5EF4-FFF2-40B4-BE49-F238E27FC236}">
                <a16:creationId xmlns:a16="http://schemas.microsoft.com/office/drawing/2014/main" id="{48408F76-F8FF-6A4A-8EF5-8C998FC368DE}"/>
              </a:ext>
            </a:extLst>
          </p:cNvPr>
          <p:cNvGraphicFramePr>
            <a:graphicFrameLocks noGrp="1"/>
          </p:cNvGraphicFramePr>
          <p:nvPr/>
        </p:nvGraphicFramePr>
        <p:xfrm>
          <a:off x="3259332" y="3818512"/>
          <a:ext cx="4973210" cy="1080011"/>
        </p:xfrm>
        <a:graphic>
          <a:graphicData uri="http://schemas.openxmlformats.org/drawingml/2006/table">
            <a:tbl>
              <a:tblPr firstRow="1" bandRow="1">
                <a:effectLst/>
              </a:tblPr>
              <a:tblGrid>
                <a:gridCol w="1351777">
                  <a:extLst>
                    <a:ext uri="{9D8B030D-6E8A-4147-A177-3AD203B41FA5}">
                      <a16:colId xmlns:a16="http://schemas.microsoft.com/office/drawing/2014/main" val="20000"/>
                    </a:ext>
                  </a:extLst>
                </a:gridCol>
                <a:gridCol w="1498823">
                  <a:extLst>
                    <a:ext uri="{9D8B030D-6E8A-4147-A177-3AD203B41FA5}">
                      <a16:colId xmlns:a16="http://schemas.microsoft.com/office/drawing/2014/main" val="3401113911"/>
                    </a:ext>
                  </a:extLst>
                </a:gridCol>
                <a:gridCol w="1150337">
                  <a:extLst>
                    <a:ext uri="{9D8B030D-6E8A-4147-A177-3AD203B41FA5}">
                      <a16:colId xmlns:a16="http://schemas.microsoft.com/office/drawing/2014/main" val="20002"/>
                    </a:ext>
                  </a:extLst>
                </a:gridCol>
                <a:gridCol w="972273">
                  <a:extLst>
                    <a:ext uri="{9D8B030D-6E8A-4147-A177-3AD203B41FA5}">
                      <a16:colId xmlns:a16="http://schemas.microsoft.com/office/drawing/2014/main" val="20003"/>
                    </a:ext>
                  </a:extLst>
                </a:gridCol>
              </a:tblGrid>
              <a:tr h="215392">
                <a:tc gridSpan="4">
                  <a:txBody>
                    <a:bodyPr/>
                    <a:lstStyle/>
                    <a:p>
                      <a:pPr algn="ctr" defTabSz="456778"/>
                      <a:r>
                        <a:rPr lang="en-US" sz="1300" b="1" baseline="0">
                          <a:solidFill>
                            <a:schemeClr val="bg1"/>
                          </a:solidFill>
                          <a:latin typeface="+mj-lt"/>
                        </a:rPr>
                        <a:t>ANALYTICS, MACHINE &amp; DEEP LEARNING PRIMITIVES</a:t>
                      </a:r>
                    </a:p>
                  </a:txBody>
                  <a:tcPr marL="60960" marR="60960" marT="12192"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7582903"/>
                  </a:ext>
                </a:extLst>
              </a:tr>
              <a:tr h="358676">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600" b="1" i="0" baseline="0">
                          <a:solidFill>
                            <a:schemeClr val="tx2"/>
                          </a:solidFill>
                          <a:latin typeface="+mn-lt"/>
                          <a:ea typeface="Intel Clear Pro" charset="0"/>
                          <a:cs typeface="Intel Clear Pro" charset="0"/>
                          <a:hlinkClick r:id="" action="ppaction://noaction"/>
                        </a:rPr>
                        <a:t>Python</a:t>
                      </a:r>
                      <a:endParaRPr kumimoji="0" lang="en-US" sz="1600" b="1" i="0" u="none" strike="noStrike" kern="1200" cap="none" spc="0" normalizeH="0" baseline="0" noProof="0">
                        <a:ln>
                          <a:noFill/>
                        </a:ln>
                        <a:solidFill>
                          <a:schemeClr val="tx2"/>
                        </a:solidFill>
                        <a:effectLst/>
                        <a:uLnTx/>
                        <a:uFillTx/>
                        <a:latin typeface="Intel Clear Light" charset="0"/>
                        <a:ea typeface="Intel Clear Light" charset="0"/>
                        <a:cs typeface="Intel Clear Light"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600" b="1" i="0">
                          <a:solidFill>
                            <a:schemeClr val="tx2"/>
                          </a:solidFill>
                          <a:latin typeface="+mn-lt"/>
                          <a:ea typeface="Intel Clear Pro" charset="0"/>
                          <a:cs typeface="Intel Clear Pro" charset="0"/>
                          <a:hlinkClick r:id="" action="ppaction://noaction"/>
                        </a:rPr>
                        <a:t>DAAL</a:t>
                      </a:r>
                      <a:endParaRPr lang="en-US" sz="1600" b="1" i="0">
                        <a:solidFill>
                          <a:schemeClr val="tx2"/>
                        </a:solidFill>
                        <a:latin typeface="+mn-lt"/>
                        <a:ea typeface="Intel Clear Pro" charset="0"/>
                        <a:cs typeface="Intel Clear Pro"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defTabSz="456778"/>
                      <a:r>
                        <a:rPr lang="en-US" sz="1600" b="1">
                          <a:solidFill>
                            <a:schemeClr val="tx2"/>
                          </a:solidFill>
                          <a:ea typeface="Intel Clear Pro" charset="0"/>
                          <a:cs typeface="Intel Clear Pro" charset="0"/>
                          <a:hlinkClick r:id="" action="ppaction://noaction"/>
                        </a:rPr>
                        <a:t>MKL-DNN</a:t>
                      </a:r>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a:solidFill>
                            <a:schemeClr val="tx2"/>
                          </a:solidFill>
                          <a:latin typeface="+mn-lt"/>
                          <a:ea typeface="Intel Clear Pro" charset="0"/>
                          <a:cs typeface="Intel Clear Pro" charset="0"/>
                          <a:hlinkClick r:id="" action="ppaction://noaction"/>
                        </a:rPr>
                        <a:t>clDNN</a:t>
                      </a:r>
                      <a:endParaRPr lang="en-US" sz="3700"/>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594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Intel distribution optimized for machine learning</a:t>
                      </a: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Intel® Data Analytics Acceleration Library </a:t>
                      </a:r>
                      <a:br>
                        <a:rPr lang="en-US" sz="1100" b="0" i="1">
                          <a:solidFill>
                            <a:schemeClr val="tx2"/>
                          </a:solidFill>
                          <a:latin typeface="+mn-lt"/>
                          <a:ea typeface="Intel Clear Pro" charset="0"/>
                          <a:cs typeface="Intel Clear Pro" charset="0"/>
                        </a:rPr>
                      </a:br>
                      <a:r>
                        <a:rPr lang="en-US" sz="1100" b="0" i="1">
                          <a:solidFill>
                            <a:schemeClr val="tx2"/>
                          </a:solidFill>
                          <a:latin typeface="+mn-lt"/>
                          <a:ea typeface="Intel Clear Pro" charset="0"/>
                          <a:cs typeface="Intel Clear Pro" charset="0"/>
                        </a:rPr>
                        <a:t>(for machine learning)</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Open-source deep neural </a:t>
                      </a:r>
                      <a:br>
                        <a:rPr lang="en-US" sz="1100" b="0" i="1">
                          <a:solidFill>
                            <a:schemeClr val="tx2"/>
                          </a:solidFill>
                          <a:latin typeface="+mn-lt"/>
                          <a:ea typeface="Intel Clear Pro" charset="0"/>
                          <a:cs typeface="Intel Clear Pro" charset="0"/>
                        </a:rPr>
                      </a:br>
                      <a:r>
                        <a:rPr lang="en-US" sz="1100" b="0" i="1">
                          <a:solidFill>
                            <a:schemeClr val="tx2"/>
                          </a:solidFill>
                          <a:latin typeface="+mn-lt"/>
                          <a:ea typeface="Intel Clear Pro" charset="0"/>
                          <a:cs typeface="Intel Clear Pro" charset="0"/>
                        </a:rPr>
                        <a:t>network functions for </a:t>
                      </a:r>
                      <a:br>
                        <a:rPr lang="en-US" sz="1100" b="0" i="1">
                          <a:solidFill>
                            <a:schemeClr val="tx2"/>
                          </a:solidFill>
                          <a:latin typeface="+mn-lt"/>
                          <a:ea typeface="Intel Clear Pro" charset="0"/>
                          <a:cs typeface="Intel Clear Pro" charset="0"/>
                        </a:rPr>
                      </a:br>
                      <a:r>
                        <a:rPr lang="en-US" sz="1100" b="0" i="1">
                          <a:solidFill>
                            <a:schemeClr val="tx2"/>
                          </a:solidFill>
                          <a:latin typeface="+mn-lt"/>
                          <a:ea typeface="Intel Clear Pro" charset="0"/>
                          <a:cs typeface="Intel Clear Pro" charset="0"/>
                        </a:rPr>
                        <a:t>CPU, processor graphics</a:t>
                      </a: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800" b="0" i="1" dirty="0">
                        <a:solidFill>
                          <a:schemeClr val="tx2"/>
                        </a:solidFill>
                        <a:latin typeface="+mn-lt"/>
                        <a:ea typeface="Intel Clear Pro" charset="0"/>
                        <a:cs typeface="Intel Clear Pro" charset="0"/>
                      </a:endParaRPr>
                    </a:p>
                  </a:txBody>
                  <a:tcPr marL="45720" marR="4572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87" name="Table 86">
            <a:extLst>
              <a:ext uri="{FF2B5EF4-FFF2-40B4-BE49-F238E27FC236}">
                <a16:creationId xmlns:a16="http://schemas.microsoft.com/office/drawing/2014/main" id="{1366E395-31C2-9446-9BDE-220D3AA82DA5}"/>
              </a:ext>
            </a:extLst>
          </p:cNvPr>
          <p:cNvGraphicFramePr>
            <a:graphicFrameLocks noGrp="1"/>
          </p:cNvGraphicFramePr>
          <p:nvPr/>
        </p:nvGraphicFramePr>
        <p:xfrm>
          <a:off x="8303984" y="3816836"/>
          <a:ext cx="3630977" cy="1091904"/>
        </p:xfrm>
        <a:graphic>
          <a:graphicData uri="http://schemas.openxmlformats.org/drawingml/2006/table">
            <a:tbl>
              <a:tblPr firstRow="1" bandRow="1">
                <a:effectLst/>
              </a:tblPr>
              <a:tblGrid>
                <a:gridCol w="3630977">
                  <a:extLst>
                    <a:ext uri="{9D8B030D-6E8A-4147-A177-3AD203B41FA5}">
                      <a16:colId xmlns:a16="http://schemas.microsoft.com/office/drawing/2014/main" val="2437666562"/>
                    </a:ext>
                  </a:extLst>
                </a:gridCol>
              </a:tblGrid>
              <a:tr h="221224">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mj-lt"/>
                          <a:ea typeface="Intel Clear Light" charset="0"/>
                          <a:cs typeface="Intel Clear Light" charset="0"/>
                        </a:rPr>
                        <a:t>DEEP LEARNING GRAPH COMPILER</a:t>
                      </a:r>
                    </a:p>
                  </a:txBody>
                  <a:tcPr marL="60960" marR="60960" marT="12192"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9102556"/>
                  </a:ext>
                </a:extLst>
              </a:tr>
              <a:tr h="354519">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600" b="1">
                          <a:solidFill>
                            <a:schemeClr val="tx2"/>
                          </a:solidFill>
                          <a:ea typeface="Intel Clear Pro" charset="0"/>
                          <a:cs typeface="Intel Clear Pro" charset="0"/>
                          <a:hlinkClick r:id="" action="ppaction://noaction"/>
                        </a:rPr>
                        <a:t>Intel® nGraph™ Compiler</a:t>
                      </a:r>
                      <a:r>
                        <a:rPr lang="en-US" sz="1600" b="1">
                          <a:solidFill>
                            <a:schemeClr val="tx2"/>
                          </a:solidFill>
                          <a:ea typeface="Intel Clear Pro" charset="0"/>
                          <a:cs typeface="Intel Clear Pro" charset="0"/>
                        </a:rPr>
                        <a:t> (Alpha)</a:t>
                      </a:r>
                      <a:endParaRPr lang="en-US" sz="1600" b="1" baseline="30000">
                        <a:solidFill>
                          <a:schemeClr val="tx2"/>
                        </a:solidFill>
                        <a:ea typeface="Intel Clear Pro" charset="0"/>
                        <a:cs typeface="Intel Clear Pro" charset="0"/>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691275"/>
                  </a:ext>
                </a:extLst>
              </a:tr>
              <a:tr h="516161">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100" b="0" i="1">
                          <a:solidFill>
                            <a:schemeClr val="tx2"/>
                          </a:solidFill>
                          <a:latin typeface="+mn-lt"/>
                          <a:ea typeface="Intel Clear Pro" charset="0"/>
                          <a:cs typeface="Intel Clear Pro" charset="0"/>
                        </a:rPr>
                        <a:t>Open-sourced compiler for deep learning model computations optimized for multiple devices (CPU, GPU, NNP) using multiple frameworks (TF, </a:t>
                      </a:r>
                      <a:r>
                        <a:rPr lang="en-US" sz="1100" b="0" i="1" err="1">
                          <a:solidFill>
                            <a:schemeClr val="tx2"/>
                          </a:solidFill>
                          <a:latin typeface="+mn-lt"/>
                          <a:ea typeface="Intel Clear Pro" charset="0"/>
                          <a:cs typeface="Intel Clear Pro" charset="0"/>
                        </a:rPr>
                        <a:t>MXNet</a:t>
                      </a:r>
                      <a:r>
                        <a:rPr lang="en-US" sz="1100" b="0" i="1">
                          <a:solidFill>
                            <a:schemeClr val="tx2"/>
                          </a:solidFill>
                          <a:latin typeface="+mn-lt"/>
                          <a:ea typeface="Intel Clear Pro" charset="0"/>
                          <a:cs typeface="Intel Clear Pro" charset="0"/>
                        </a:rPr>
                        <a:t>, ONNX)</a:t>
                      </a: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57135"/>
                  </a:ext>
                </a:extLst>
              </a:tr>
            </a:tbl>
          </a:graphicData>
        </a:graphic>
      </p:graphicFrame>
      <p:graphicFrame>
        <p:nvGraphicFramePr>
          <p:cNvPr id="193" name="Table 192">
            <a:extLst>
              <a:ext uri="{FF2B5EF4-FFF2-40B4-BE49-F238E27FC236}">
                <a16:creationId xmlns:a16="http://schemas.microsoft.com/office/drawing/2014/main" id="{9F8D5B2E-03EA-CC4C-A206-59795A1F45CA}"/>
              </a:ext>
            </a:extLst>
          </p:cNvPr>
          <p:cNvGraphicFramePr>
            <a:graphicFrameLocks noGrp="1"/>
          </p:cNvGraphicFramePr>
          <p:nvPr/>
        </p:nvGraphicFramePr>
        <p:xfrm>
          <a:off x="3259332" y="5010786"/>
          <a:ext cx="2273553" cy="986127"/>
        </p:xfrm>
        <a:graphic>
          <a:graphicData uri="http://schemas.openxmlformats.org/drawingml/2006/table">
            <a:tbl>
              <a:tblPr firstRow="1" bandRow="1">
                <a:effectLst/>
              </a:tblPr>
              <a:tblGrid>
                <a:gridCol w="800685">
                  <a:extLst>
                    <a:ext uri="{9D8B030D-6E8A-4147-A177-3AD203B41FA5}">
                      <a16:colId xmlns:a16="http://schemas.microsoft.com/office/drawing/2014/main" val="20000"/>
                    </a:ext>
                  </a:extLst>
                </a:gridCol>
                <a:gridCol w="800685">
                  <a:extLst>
                    <a:ext uri="{9D8B030D-6E8A-4147-A177-3AD203B41FA5}">
                      <a16:colId xmlns:a16="http://schemas.microsoft.com/office/drawing/2014/main" val="3401113911"/>
                    </a:ext>
                  </a:extLst>
                </a:gridCol>
                <a:gridCol w="672183">
                  <a:extLst>
                    <a:ext uri="{9D8B030D-6E8A-4147-A177-3AD203B41FA5}">
                      <a16:colId xmlns:a16="http://schemas.microsoft.com/office/drawing/2014/main" val="20002"/>
                    </a:ext>
                  </a:extLst>
                </a:gridCol>
              </a:tblGrid>
              <a:tr h="215392">
                <a:tc gridSpan="3">
                  <a:txBody>
                    <a:bodyPr/>
                    <a:lstStyle/>
                    <a:p>
                      <a:pPr algn="ctr" defTabSz="456778"/>
                      <a:r>
                        <a:rPr lang="en-US" sz="1300" b="1" baseline="0">
                          <a:solidFill>
                            <a:schemeClr val="bg1"/>
                          </a:solidFill>
                          <a:latin typeface="+mj-lt"/>
                        </a:rPr>
                        <a:t>AI FOUNDATION</a:t>
                      </a:r>
                    </a:p>
                  </a:txBody>
                  <a:tcPr marL="60960" marR="60960" marT="12192"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7582903"/>
                  </a:ext>
                </a:extLst>
              </a:tr>
              <a:tr h="619224">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2"/>
                        </a:solidFill>
                        <a:effectLst/>
                        <a:uLnTx/>
                        <a:uFillTx/>
                        <a:latin typeface="Intel Clear Light" charset="0"/>
                        <a:ea typeface="Intel Clear Light" charset="0"/>
                        <a:cs typeface="Intel Clear Light"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600" b="1" i="0">
                        <a:solidFill>
                          <a:schemeClr val="tx2"/>
                        </a:solidFill>
                        <a:latin typeface="+mn-lt"/>
                        <a:ea typeface="Intel Clear Pro" charset="0"/>
                        <a:cs typeface="Intel Clear Pro" charset="0"/>
                      </a:endParaRPr>
                    </a:p>
                  </a:txBody>
                  <a:tcPr marL="60960" marR="60960" marT="0" marB="0" anchor="ctr">
                    <a:lnL w="12700" cmpd="sng">
                      <a:noFill/>
                    </a:lnL>
                    <a:lnR w="12700" cmpd="sng">
                      <a:noFill/>
                    </a:lnR>
                    <a:lnT w="12700" cmpd="sng">
                      <a:noFill/>
                      <a:prstDash val="soli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defTabSz="456778"/>
                      <a:endParaRPr lang="en-US" sz="1600" b="1" baseline="70000">
                        <a:solidFill>
                          <a:schemeClr val="tx2"/>
                        </a:solidFill>
                      </a:endParaRPr>
                    </a:p>
                  </a:txBody>
                  <a:tcPr marL="60960" marR="6096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1511">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60960" marR="6096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1">
                        <a:solidFill>
                          <a:schemeClr val="tx2"/>
                        </a:solidFill>
                        <a:latin typeface="+mn-lt"/>
                        <a:ea typeface="Intel Clear Pro" charset="0"/>
                        <a:cs typeface="Intel Clear Pro" charset="0"/>
                      </a:endParaRPr>
                    </a:p>
                  </a:txBody>
                  <a:tcPr marL="0" marR="0" marT="0" marB="0">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sp>
        <p:nvSpPr>
          <p:cNvPr id="139" name="Diagonal Stripe 138">
            <a:extLst>
              <a:ext uri="{FF2B5EF4-FFF2-40B4-BE49-F238E27FC236}">
                <a16:creationId xmlns:a16="http://schemas.microsoft.com/office/drawing/2014/main" id="{3981659B-079F-444C-978F-5D607B0F99DA}"/>
              </a:ext>
            </a:extLst>
          </p:cNvPr>
          <p:cNvSpPr/>
          <p:nvPr/>
        </p:nvSpPr>
        <p:spPr>
          <a:xfrm flipH="1">
            <a:off x="11156859" y="1480769"/>
            <a:ext cx="785276" cy="785276"/>
          </a:xfrm>
          <a:prstGeom prst="diagStripe">
            <a:avLst>
              <a:gd name="adj" fmla="val 48373"/>
            </a:avLst>
          </a:prstGeom>
          <a:solidFill>
            <a:srgbClr val="FFA3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p>
            <a:pPr algn="ctr" defTabSz="812720">
              <a:defRPr/>
            </a:pPr>
            <a:endParaRPr lang="en-US" sz="2133">
              <a:solidFill>
                <a:prstClr val="white"/>
              </a:solidFill>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140" name="TextBox 139">
            <a:extLst>
              <a:ext uri="{FF2B5EF4-FFF2-40B4-BE49-F238E27FC236}">
                <a16:creationId xmlns:a16="http://schemas.microsoft.com/office/drawing/2014/main" id="{A9546F83-35FC-A745-AD23-2575009584FF}"/>
              </a:ext>
            </a:extLst>
          </p:cNvPr>
          <p:cNvSpPr txBox="1"/>
          <p:nvPr/>
        </p:nvSpPr>
        <p:spPr>
          <a:xfrm rot="2669018">
            <a:off x="11102661" y="1696122"/>
            <a:ext cx="1085083" cy="227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2400" b="0" i="0" u="none" strike="noStrike" cap="none" spc="0" normalizeH="0" baseline="0">
                <a:ln>
                  <a:noFill/>
                </a:ln>
                <a:solidFill>
                  <a:prstClr val="white"/>
                </a:solidFill>
                <a:effectLst/>
                <a:uLnTx/>
                <a:uFillTx/>
                <a:latin typeface="Intel Cle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12720">
              <a:defRPr/>
            </a:pPr>
            <a:r>
              <a:rPr lang="en-US" sz="1467">
                <a:latin typeface="Intel Clear Pro" panose="020B0804020202060201" pitchFamily="34" charset="77"/>
                <a:ea typeface="Intel Clear Pro" panose="020B0804020202060201" pitchFamily="34" charset="77"/>
                <a:cs typeface="Intel Clear Pro" panose="020B0804020202060201" pitchFamily="34" charset="77"/>
              </a:rPr>
              <a:t>Coming soon !</a:t>
            </a:r>
          </a:p>
        </p:txBody>
      </p:sp>
      <p:sp>
        <p:nvSpPr>
          <p:cNvPr id="141" name="Diagonal Stripe 140">
            <a:extLst>
              <a:ext uri="{FF2B5EF4-FFF2-40B4-BE49-F238E27FC236}">
                <a16:creationId xmlns:a16="http://schemas.microsoft.com/office/drawing/2014/main" id="{6C4A6D2F-7724-E240-86D3-EAD703DF267B}"/>
              </a:ext>
            </a:extLst>
          </p:cNvPr>
          <p:cNvSpPr/>
          <p:nvPr/>
        </p:nvSpPr>
        <p:spPr>
          <a:xfrm flipH="1">
            <a:off x="11151839" y="2629899"/>
            <a:ext cx="785276" cy="785276"/>
          </a:xfrm>
          <a:prstGeom prst="diagStripe">
            <a:avLst>
              <a:gd name="adj" fmla="val 48373"/>
            </a:avLst>
          </a:prstGeom>
          <a:solidFill>
            <a:srgbClr val="FFA3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p>
            <a:pPr algn="ctr" defTabSz="812720">
              <a:defRPr/>
            </a:pPr>
            <a:endParaRPr lang="en-US" sz="2133">
              <a:solidFill>
                <a:prstClr val="white"/>
              </a:solidFill>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142" name="TextBox 141">
            <a:extLst>
              <a:ext uri="{FF2B5EF4-FFF2-40B4-BE49-F238E27FC236}">
                <a16:creationId xmlns:a16="http://schemas.microsoft.com/office/drawing/2014/main" id="{0A64584E-FA27-5644-B581-58C6E4015A76}"/>
              </a:ext>
            </a:extLst>
          </p:cNvPr>
          <p:cNvSpPr txBox="1"/>
          <p:nvPr/>
        </p:nvSpPr>
        <p:spPr>
          <a:xfrm rot="2669018">
            <a:off x="11078456" y="2827054"/>
            <a:ext cx="1085083" cy="227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2400" b="0" i="0" u="none" strike="noStrike" cap="none" spc="0" normalizeH="0" baseline="0">
                <a:ln>
                  <a:noFill/>
                </a:ln>
                <a:solidFill>
                  <a:prstClr val="white"/>
                </a:solidFill>
                <a:effectLst/>
                <a:uLnTx/>
                <a:uFillTx/>
                <a:latin typeface="Intel Cle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12720">
              <a:defRPr/>
            </a:pPr>
            <a:r>
              <a:rPr lang="en-US" sz="1467">
                <a:latin typeface="Intel Clear Pro" panose="020B0804020202060201" pitchFamily="34" charset="77"/>
                <a:ea typeface="Intel Clear Pro" panose="020B0804020202060201" pitchFamily="34" charset="77"/>
                <a:cs typeface="Intel Clear Pro" panose="020B0804020202060201" pitchFamily="34" charset="77"/>
              </a:rPr>
              <a:t>Coming soon !</a:t>
            </a:r>
          </a:p>
        </p:txBody>
      </p:sp>
      <p:grpSp>
        <p:nvGrpSpPr>
          <p:cNvPr id="145" name="Group 144">
            <a:extLst>
              <a:ext uri="{FF2B5EF4-FFF2-40B4-BE49-F238E27FC236}">
                <a16:creationId xmlns:a16="http://schemas.microsoft.com/office/drawing/2014/main" id="{EACC41EA-7002-7848-8FA0-B5DF8CABC312}"/>
              </a:ext>
            </a:extLst>
          </p:cNvPr>
          <p:cNvGrpSpPr/>
          <p:nvPr/>
        </p:nvGrpSpPr>
        <p:grpSpPr>
          <a:xfrm>
            <a:off x="11274548" y="620988"/>
            <a:ext cx="505845" cy="494704"/>
            <a:chOff x="6699090" y="295453"/>
            <a:chExt cx="549747" cy="537638"/>
          </a:xfrm>
          <a:solidFill>
            <a:schemeClr val="tx2"/>
          </a:solidFill>
        </p:grpSpPr>
        <p:sp>
          <p:nvSpPr>
            <p:cNvPr id="150" name="Freeform 7">
              <a:extLst>
                <a:ext uri="{FF2B5EF4-FFF2-40B4-BE49-F238E27FC236}">
                  <a16:creationId xmlns:a16="http://schemas.microsoft.com/office/drawing/2014/main" id="{7A68A23A-B5A1-724D-B39A-6149DECE1189}"/>
                </a:ext>
              </a:extLst>
            </p:cNvPr>
            <p:cNvSpPr>
              <a:spLocks/>
            </p:cNvSpPr>
            <p:nvPr/>
          </p:nvSpPr>
          <p:spPr bwMode="auto">
            <a:xfrm>
              <a:off x="6779009" y="490407"/>
              <a:ext cx="205853" cy="342684"/>
            </a:xfrm>
            <a:custGeom>
              <a:avLst/>
              <a:gdLst>
                <a:gd name="T0" fmla="*/ 68 w 72"/>
                <a:gd name="T1" fmla="*/ 120 h 120"/>
                <a:gd name="T2" fmla="*/ 66 w 72"/>
                <a:gd name="T3" fmla="*/ 119 h 120"/>
                <a:gd name="T4" fmla="*/ 14 w 72"/>
                <a:gd name="T5" fmla="*/ 87 h 120"/>
                <a:gd name="T6" fmla="*/ 18 w 72"/>
                <a:gd name="T7" fmla="*/ 80 h 120"/>
                <a:gd name="T8" fmla="*/ 64 w 72"/>
                <a:gd name="T9" fmla="*/ 109 h 120"/>
                <a:gd name="T10" fmla="*/ 64 w 72"/>
                <a:gd name="T11" fmla="*/ 46 h 120"/>
                <a:gd name="T12" fmla="*/ 8 w 72"/>
                <a:gd name="T13" fmla="*/ 11 h 120"/>
                <a:gd name="T14" fmla="*/ 8 w 72"/>
                <a:gd name="T15" fmla="*/ 60 h 120"/>
                <a:gd name="T16" fmla="*/ 0 w 72"/>
                <a:gd name="T17" fmla="*/ 60 h 120"/>
                <a:gd name="T18" fmla="*/ 0 w 72"/>
                <a:gd name="T19" fmla="*/ 4 h 120"/>
                <a:gd name="T20" fmla="*/ 2 w 72"/>
                <a:gd name="T21" fmla="*/ 1 h 120"/>
                <a:gd name="T22" fmla="*/ 6 w 72"/>
                <a:gd name="T23" fmla="*/ 1 h 120"/>
                <a:gd name="T24" fmla="*/ 70 w 72"/>
                <a:gd name="T25" fmla="*/ 41 h 120"/>
                <a:gd name="T26" fmla="*/ 72 w 72"/>
                <a:gd name="T27" fmla="*/ 44 h 120"/>
                <a:gd name="T28" fmla="*/ 72 w 72"/>
                <a:gd name="T29" fmla="*/ 116 h 120"/>
                <a:gd name="T30" fmla="*/ 70 w 72"/>
                <a:gd name="T31" fmla="*/ 119 h 120"/>
                <a:gd name="T32" fmla="*/ 68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68" y="120"/>
                  </a:moveTo>
                  <a:cubicBezTo>
                    <a:pt x="67" y="120"/>
                    <a:pt x="67" y="120"/>
                    <a:pt x="66" y="119"/>
                  </a:cubicBezTo>
                  <a:cubicBezTo>
                    <a:pt x="14" y="87"/>
                    <a:pt x="14" y="87"/>
                    <a:pt x="14" y="87"/>
                  </a:cubicBezTo>
                  <a:cubicBezTo>
                    <a:pt x="18" y="80"/>
                    <a:pt x="18" y="80"/>
                    <a:pt x="18" y="80"/>
                  </a:cubicBezTo>
                  <a:cubicBezTo>
                    <a:pt x="64" y="109"/>
                    <a:pt x="64" y="109"/>
                    <a:pt x="64" y="109"/>
                  </a:cubicBezTo>
                  <a:cubicBezTo>
                    <a:pt x="64" y="46"/>
                    <a:pt x="64" y="46"/>
                    <a:pt x="64" y="46"/>
                  </a:cubicBezTo>
                  <a:cubicBezTo>
                    <a:pt x="8" y="11"/>
                    <a:pt x="8" y="11"/>
                    <a:pt x="8" y="11"/>
                  </a:cubicBezTo>
                  <a:cubicBezTo>
                    <a:pt x="8" y="60"/>
                    <a:pt x="8" y="60"/>
                    <a:pt x="8" y="60"/>
                  </a:cubicBezTo>
                  <a:cubicBezTo>
                    <a:pt x="0" y="60"/>
                    <a:pt x="0" y="60"/>
                    <a:pt x="0" y="60"/>
                  </a:cubicBezTo>
                  <a:cubicBezTo>
                    <a:pt x="0" y="4"/>
                    <a:pt x="0" y="4"/>
                    <a:pt x="0" y="4"/>
                  </a:cubicBezTo>
                  <a:cubicBezTo>
                    <a:pt x="0" y="3"/>
                    <a:pt x="1" y="1"/>
                    <a:pt x="2" y="1"/>
                  </a:cubicBezTo>
                  <a:cubicBezTo>
                    <a:pt x="3" y="0"/>
                    <a:pt x="5" y="0"/>
                    <a:pt x="6" y="1"/>
                  </a:cubicBezTo>
                  <a:cubicBezTo>
                    <a:pt x="70" y="41"/>
                    <a:pt x="70" y="41"/>
                    <a:pt x="70" y="41"/>
                  </a:cubicBezTo>
                  <a:cubicBezTo>
                    <a:pt x="71" y="41"/>
                    <a:pt x="72" y="43"/>
                    <a:pt x="72" y="44"/>
                  </a:cubicBezTo>
                  <a:cubicBezTo>
                    <a:pt x="72" y="116"/>
                    <a:pt x="72" y="116"/>
                    <a:pt x="72" y="116"/>
                  </a:cubicBezTo>
                  <a:cubicBezTo>
                    <a:pt x="72" y="117"/>
                    <a:pt x="71" y="119"/>
                    <a:pt x="70" y="119"/>
                  </a:cubicBezTo>
                  <a:cubicBezTo>
                    <a:pt x="69" y="120"/>
                    <a:pt x="69" y="120"/>
                    <a:pt x="68" y="120"/>
                  </a:cubicBez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1" name="Freeform 8">
              <a:extLst>
                <a:ext uri="{FF2B5EF4-FFF2-40B4-BE49-F238E27FC236}">
                  <a16:creationId xmlns:a16="http://schemas.microsoft.com/office/drawing/2014/main" id="{BB46F4D7-2A79-C84E-8D11-EC32D5D18293}"/>
                </a:ext>
              </a:extLst>
            </p:cNvPr>
            <p:cNvSpPr>
              <a:spLocks/>
            </p:cNvSpPr>
            <p:nvPr/>
          </p:nvSpPr>
          <p:spPr bwMode="auto">
            <a:xfrm>
              <a:off x="6963066" y="490407"/>
              <a:ext cx="205853" cy="342684"/>
            </a:xfrm>
            <a:custGeom>
              <a:avLst/>
              <a:gdLst>
                <a:gd name="T0" fmla="*/ 4 w 72"/>
                <a:gd name="T1" fmla="*/ 120 h 120"/>
                <a:gd name="T2" fmla="*/ 2 w 72"/>
                <a:gd name="T3" fmla="*/ 119 h 120"/>
                <a:gd name="T4" fmla="*/ 0 w 72"/>
                <a:gd name="T5" fmla="*/ 116 h 120"/>
                <a:gd name="T6" fmla="*/ 0 w 72"/>
                <a:gd name="T7" fmla="*/ 44 h 120"/>
                <a:gd name="T8" fmla="*/ 2 w 72"/>
                <a:gd name="T9" fmla="*/ 41 h 120"/>
                <a:gd name="T10" fmla="*/ 66 w 72"/>
                <a:gd name="T11" fmla="*/ 1 h 120"/>
                <a:gd name="T12" fmla="*/ 70 w 72"/>
                <a:gd name="T13" fmla="*/ 1 h 120"/>
                <a:gd name="T14" fmla="*/ 72 w 72"/>
                <a:gd name="T15" fmla="*/ 4 h 120"/>
                <a:gd name="T16" fmla="*/ 72 w 72"/>
                <a:gd name="T17" fmla="*/ 60 h 120"/>
                <a:gd name="T18" fmla="*/ 64 w 72"/>
                <a:gd name="T19" fmla="*/ 60 h 120"/>
                <a:gd name="T20" fmla="*/ 64 w 72"/>
                <a:gd name="T21" fmla="*/ 11 h 120"/>
                <a:gd name="T22" fmla="*/ 8 w 72"/>
                <a:gd name="T23" fmla="*/ 46 h 120"/>
                <a:gd name="T24" fmla="*/ 8 w 72"/>
                <a:gd name="T25" fmla="*/ 109 h 120"/>
                <a:gd name="T26" fmla="*/ 54 w 72"/>
                <a:gd name="T27" fmla="*/ 80 h 120"/>
                <a:gd name="T28" fmla="*/ 58 w 72"/>
                <a:gd name="T29" fmla="*/ 87 h 120"/>
                <a:gd name="T30" fmla="*/ 6 w 72"/>
                <a:gd name="T31" fmla="*/ 119 h 120"/>
                <a:gd name="T32" fmla="*/ 4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4" y="120"/>
                  </a:moveTo>
                  <a:cubicBezTo>
                    <a:pt x="3" y="120"/>
                    <a:pt x="3" y="120"/>
                    <a:pt x="2" y="119"/>
                  </a:cubicBezTo>
                  <a:cubicBezTo>
                    <a:pt x="1" y="119"/>
                    <a:pt x="0" y="117"/>
                    <a:pt x="0" y="116"/>
                  </a:cubicBezTo>
                  <a:cubicBezTo>
                    <a:pt x="0" y="44"/>
                    <a:pt x="0" y="44"/>
                    <a:pt x="0" y="44"/>
                  </a:cubicBezTo>
                  <a:cubicBezTo>
                    <a:pt x="0" y="43"/>
                    <a:pt x="1" y="41"/>
                    <a:pt x="2" y="41"/>
                  </a:cubicBezTo>
                  <a:cubicBezTo>
                    <a:pt x="66" y="1"/>
                    <a:pt x="66" y="1"/>
                    <a:pt x="66" y="1"/>
                  </a:cubicBezTo>
                  <a:cubicBezTo>
                    <a:pt x="67" y="0"/>
                    <a:pt x="69" y="0"/>
                    <a:pt x="70" y="1"/>
                  </a:cubicBezTo>
                  <a:cubicBezTo>
                    <a:pt x="71" y="1"/>
                    <a:pt x="72" y="3"/>
                    <a:pt x="72" y="4"/>
                  </a:cubicBezTo>
                  <a:cubicBezTo>
                    <a:pt x="72" y="60"/>
                    <a:pt x="72" y="60"/>
                    <a:pt x="72" y="60"/>
                  </a:cubicBezTo>
                  <a:cubicBezTo>
                    <a:pt x="64" y="60"/>
                    <a:pt x="64" y="60"/>
                    <a:pt x="64" y="60"/>
                  </a:cubicBezTo>
                  <a:cubicBezTo>
                    <a:pt x="64" y="11"/>
                    <a:pt x="64" y="11"/>
                    <a:pt x="64" y="11"/>
                  </a:cubicBezTo>
                  <a:cubicBezTo>
                    <a:pt x="8" y="46"/>
                    <a:pt x="8" y="46"/>
                    <a:pt x="8" y="46"/>
                  </a:cubicBezTo>
                  <a:cubicBezTo>
                    <a:pt x="8" y="109"/>
                    <a:pt x="8" y="109"/>
                    <a:pt x="8" y="109"/>
                  </a:cubicBezTo>
                  <a:cubicBezTo>
                    <a:pt x="54" y="80"/>
                    <a:pt x="54" y="80"/>
                    <a:pt x="54" y="80"/>
                  </a:cubicBezTo>
                  <a:cubicBezTo>
                    <a:pt x="58" y="87"/>
                    <a:pt x="58" y="87"/>
                    <a:pt x="58" y="87"/>
                  </a:cubicBezTo>
                  <a:cubicBezTo>
                    <a:pt x="6" y="119"/>
                    <a:pt x="6" y="119"/>
                    <a:pt x="6" y="119"/>
                  </a:cubicBezTo>
                  <a:cubicBezTo>
                    <a:pt x="5" y="120"/>
                    <a:pt x="5" y="120"/>
                    <a:pt x="4" y="120"/>
                  </a:cubicBez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2" name="Freeform 9">
              <a:extLst>
                <a:ext uri="{FF2B5EF4-FFF2-40B4-BE49-F238E27FC236}">
                  <a16:creationId xmlns:a16="http://schemas.microsoft.com/office/drawing/2014/main" id="{959DD8AB-AB33-7448-BF67-E0E1304366CF}"/>
                </a:ext>
              </a:extLst>
            </p:cNvPr>
            <p:cNvSpPr>
              <a:spLocks/>
            </p:cNvSpPr>
            <p:nvPr/>
          </p:nvSpPr>
          <p:spPr bwMode="auto">
            <a:xfrm>
              <a:off x="6779009" y="398378"/>
              <a:ext cx="389909" cy="228860"/>
            </a:xfrm>
            <a:custGeom>
              <a:avLst/>
              <a:gdLst>
                <a:gd name="T0" fmla="*/ 68 w 136"/>
                <a:gd name="T1" fmla="*/ 80 h 80"/>
                <a:gd name="T2" fmla="*/ 66 w 136"/>
                <a:gd name="T3" fmla="*/ 79 h 80"/>
                <a:gd name="T4" fmla="*/ 2 w 136"/>
                <a:gd name="T5" fmla="*/ 39 h 80"/>
                <a:gd name="T6" fmla="*/ 0 w 136"/>
                <a:gd name="T7" fmla="*/ 36 h 80"/>
                <a:gd name="T8" fmla="*/ 2 w 136"/>
                <a:gd name="T9" fmla="*/ 33 h 80"/>
                <a:gd name="T10" fmla="*/ 54 w 136"/>
                <a:gd name="T11" fmla="*/ 0 h 80"/>
                <a:gd name="T12" fmla="*/ 58 w 136"/>
                <a:gd name="T13" fmla="*/ 7 h 80"/>
                <a:gd name="T14" fmla="*/ 12 w 136"/>
                <a:gd name="T15" fmla="*/ 36 h 80"/>
                <a:gd name="T16" fmla="*/ 68 w 136"/>
                <a:gd name="T17" fmla="*/ 71 h 80"/>
                <a:gd name="T18" fmla="*/ 124 w 136"/>
                <a:gd name="T19" fmla="*/ 36 h 80"/>
                <a:gd name="T20" fmla="*/ 78 w 136"/>
                <a:gd name="T21" fmla="*/ 7 h 80"/>
                <a:gd name="T22" fmla="*/ 82 w 136"/>
                <a:gd name="T23" fmla="*/ 0 h 80"/>
                <a:gd name="T24" fmla="*/ 134 w 136"/>
                <a:gd name="T25" fmla="*/ 33 h 80"/>
                <a:gd name="T26" fmla="*/ 136 w 136"/>
                <a:gd name="T27" fmla="*/ 36 h 80"/>
                <a:gd name="T28" fmla="*/ 134 w 136"/>
                <a:gd name="T29" fmla="*/ 39 h 80"/>
                <a:gd name="T30" fmla="*/ 70 w 136"/>
                <a:gd name="T31" fmla="*/ 79 h 80"/>
                <a:gd name="T32" fmla="*/ 68 w 136"/>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80">
                  <a:moveTo>
                    <a:pt x="68" y="80"/>
                  </a:moveTo>
                  <a:cubicBezTo>
                    <a:pt x="67" y="80"/>
                    <a:pt x="67" y="80"/>
                    <a:pt x="66" y="79"/>
                  </a:cubicBezTo>
                  <a:cubicBezTo>
                    <a:pt x="2" y="39"/>
                    <a:pt x="2" y="39"/>
                    <a:pt x="2" y="39"/>
                  </a:cubicBezTo>
                  <a:cubicBezTo>
                    <a:pt x="1" y="39"/>
                    <a:pt x="0" y="37"/>
                    <a:pt x="0" y="36"/>
                  </a:cubicBezTo>
                  <a:cubicBezTo>
                    <a:pt x="0" y="35"/>
                    <a:pt x="1" y="33"/>
                    <a:pt x="2" y="33"/>
                  </a:cubicBezTo>
                  <a:cubicBezTo>
                    <a:pt x="54" y="0"/>
                    <a:pt x="54" y="0"/>
                    <a:pt x="54" y="0"/>
                  </a:cubicBezTo>
                  <a:cubicBezTo>
                    <a:pt x="58" y="7"/>
                    <a:pt x="58" y="7"/>
                    <a:pt x="58" y="7"/>
                  </a:cubicBezTo>
                  <a:cubicBezTo>
                    <a:pt x="12" y="36"/>
                    <a:pt x="12" y="36"/>
                    <a:pt x="12" y="36"/>
                  </a:cubicBezTo>
                  <a:cubicBezTo>
                    <a:pt x="68" y="71"/>
                    <a:pt x="68" y="71"/>
                    <a:pt x="68" y="71"/>
                  </a:cubicBezTo>
                  <a:cubicBezTo>
                    <a:pt x="124" y="36"/>
                    <a:pt x="124" y="36"/>
                    <a:pt x="124" y="36"/>
                  </a:cubicBezTo>
                  <a:cubicBezTo>
                    <a:pt x="78" y="7"/>
                    <a:pt x="78" y="7"/>
                    <a:pt x="78" y="7"/>
                  </a:cubicBezTo>
                  <a:cubicBezTo>
                    <a:pt x="82" y="0"/>
                    <a:pt x="82" y="0"/>
                    <a:pt x="82" y="0"/>
                  </a:cubicBezTo>
                  <a:cubicBezTo>
                    <a:pt x="134" y="33"/>
                    <a:pt x="134" y="33"/>
                    <a:pt x="134" y="33"/>
                  </a:cubicBezTo>
                  <a:cubicBezTo>
                    <a:pt x="135" y="33"/>
                    <a:pt x="136" y="35"/>
                    <a:pt x="136" y="36"/>
                  </a:cubicBezTo>
                  <a:cubicBezTo>
                    <a:pt x="136" y="37"/>
                    <a:pt x="135" y="39"/>
                    <a:pt x="134" y="39"/>
                  </a:cubicBezTo>
                  <a:cubicBezTo>
                    <a:pt x="70" y="79"/>
                    <a:pt x="70" y="79"/>
                    <a:pt x="70" y="79"/>
                  </a:cubicBezTo>
                  <a:cubicBezTo>
                    <a:pt x="69" y="80"/>
                    <a:pt x="69" y="80"/>
                    <a:pt x="68" y="80"/>
                  </a:cubicBez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3" name="Freeform 10">
              <a:extLst>
                <a:ext uri="{FF2B5EF4-FFF2-40B4-BE49-F238E27FC236}">
                  <a16:creationId xmlns:a16="http://schemas.microsoft.com/office/drawing/2014/main" id="{C10C5369-6FBE-C347-B96F-910E0A832A40}"/>
                </a:ext>
              </a:extLst>
            </p:cNvPr>
            <p:cNvSpPr>
              <a:spLocks/>
            </p:cNvSpPr>
            <p:nvPr/>
          </p:nvSpPr>
          <p:spPr bwMode="auto">
            <a:xfrm>
              <a:off x="6705144" y="627238"/>
              <a:ext cx="228860" cy="125933"/>
            </a:xfrm>
            <a:custGeom>
              <a:avLst/>
              <a:gdLst>
                <a:gd name="T0" fmla="*/ 9 w 189"/>
                <a:gd name="T1" fmla="*/ 104 h 104"/>
                <a:gd name="T2" fmla="*/ 0 w 189"/>
                <a:gd name="T3" fmla="*/ 85 h 104"/>
                <a:gd name="T4" fmla="*/ 180 w 189"/>
                <a:gd name="T5" fmla="*/ 0 h 104"/>
                <a:gd name="T6" fmla="*/ 189 w 189"/>
                <a:gd name="T7" fmla="*/ 19 h 104"/>
                <a:gd name="T8" fmla="*/ 9 w 189"/>
                <a:gd name="T9" fmla="*/ 104 h 104"/>
              </a:gdLst>
              <a:ahLst/>
              <a:cxnLst>
                <a:cxn ang="0">
                  <a:pos x="T0" y="T1"/>
                </a:cxn>
                <a:cxn ang="0">
                  <a:pos x="T2" y="T3"/>
                </a:cxn>
                <a:cxn ang="0">
                  <a:pos x="T4" y="T5"/>
                </a:cxn>
                <a:cxn ang="0">
                  <a:pos x="T6" y="T7"/>
                </a:cxn>
                <a:cxn ang="0">
                  <a:pos x="T8" y="T9"/>
                </a:cxn>
              </a:cxnLst>
              <a:rect l="0" t="0" r="r" b="b"/>
              <a:pathLst>
                <a:path w="189" h="104">
                  <a:moveTo>
                    <a:pt x="9" y="104"/>
                  </a:moveTo>
                  <a:lnTo>
                    <a:pt x="0" y="85"/>
                  </a:lnTo>
                  <a:lnTo>
                    <a:pt x="180" y="0"/>
                  </a:lnTo>
                  <a:lnTo>
                    <a:pt x="189" y="19"/>
                  </a:lnTo>
                  <a:lnTo>
                    <a:pt x="9" y="104"/>
                  </a:ln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4" name="Freeform 11">
              <a:extLst>
                <a:ext uri="{FF2B5EF4-FFF2-40B4-BE49-F238E27FC236}">
                  <a16:creationId xmlns:a16="http://schemas.microsoft.com/office/drawing/2014/main" id="{5DC8824D-C16F-EC45-B68C-E2101F78D6B1}"/>
                </a:ext>
              </a:extLst>
            </p:cNvPr>
            <p:cNvSpPr>
              <a:spLocks/>
            </p:cNvSpPr>
            <p:nvPr/>
          </p:nvSpPr>
          <p:spPr bwMode="auto">
            <a:xfrm>
              <a:off x="6699090" y="658722"/>
              <a:ext cx="98083" cy="129566"/>
            </a:xfrm>
            <a:custGeom>
              <a:avLst/>
              <a:gdLst>
                <a:gd name="T0" fmla="*/ 30 w 34"/>
                <a:gd name="T1" fmla="*/ 45 h 45"/>
                <a:gd name="T2" fmla="*/ 2 w 34"/>
                <a:gd name="T3" fmla="*/ 33 h 45"/>
                <a:gd name="T4" fmla="*/ 0 w 34"/>
                <a:gd name="T5" fmla="*/ 28 h 45"/>
                <a:gd name="T6" fmla="*/ 8 w 34"/>
                <a:gd name="T7" fmla="*/ 0 h 45"/>
                <a:gd name="T8" fmla="*/ 16 w 34"/>
                <a:gd name="T9" fmla="*/ 2 h 45"/>
                <a:gd name="T10" fmla="*/ 9 w 34"/>
                <a:gd name="T11" fmla="*/ 27 h 45"/>
                <a:gd name="T12" fmla="*/ 34 w 34"/>
                <a:gd name="T13" fmla="*/ 37 h 45"/>
                <a:gd name="T14" fmla="*/ 30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30" y="45"/>
                  </a:moveTo>
                  <a:cubicBezTo>
                    <a:pt x="2" y="33"/>
                    <a:pt x="2" y="33"/>
                    <a:pt x="2" y="33"/>
                  </a:cubicBezTo>
                  <a:cubicBezTo>
                    <a:pt x="1" y="32"/>
                    <a:pt x="0" y="30"/>
                    <a:pt x="0" y="28"/>
                  </a:cubicBezTo>
                  <a:cubicBezTo>
                    <a:pt x="8" y="0"/>
                    <a:pt x="8" y="0"/>
                    <a:pt x="8" y="0"/>
                  </a:cubicBezTo>
                  <a:cubicBezTo>
                    <a:pt x="16" y="2"/>
                    <a:pt x="16" y="2"/>
                    <a:pt x="16" y="2"/>
                  </a:cubicBezTo>
                  <a:cubicBezTo>
                    <a:pt x="9" y="27"/>
                    <a:pt x="9" y="27"/>
                    <a:pt x="9" y="27"/>
                  </a:cubicBezTo>
                  <a:cubicBezTo>
                    <a:pt x="34" y="37"/>
                    <a:pt x="34" y="37"/>
                    <a:pt x="34" y="37"/>
                  </a:cubicBezTo>
                  <a:lnTo>
                    <a:pt x="30" y="45"/>
                  </a:ln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6" name="Freeform 12">
              <a:extLst>
                <a:ext uri="{FF2B5EF4-FFF2-40B4-BE49-F238E27FC236}">
                  <a16:creationId xmlns:a16="http://schemas.microsoft.com/office/drawing/2014/main" id="{B456F726-3445-DC4A-8A93-AB5F48D27B1A}"/>
                </a:ext>
              </a:extLst>
            </p:cNvPr>
            <p:cNvSpPr>
              <a:spLocks/>
            </p:cNvSpPr>
            <p:nvPr/>
          </p:nvSpPr>
          <p:spPr bwMode="auto">
            <a:xfrm>
              <a:off x="7013923" y="627238"/>
              <a:ext cx="228860" cy="125933"/>
            </a:xfrm>
            <a:custGeom>
              <a:avLst/>
              <a:gdLst>
                <a:gd name="T0" fmla="*/ 180 w 189"/>
                <a:gd name="T1" fmla="*/ 104 h 104"/>
                <a:gd name="T2" fmla="*/ 0 w 189"/>
                <a:gd name="T3" fmla="*/ 19 h 104"/>
                <a:gd name="T4" fmla="*/ 10 w 189"/>
                <a:gd name="T5" fmla="*/ 0 h 104"/>
                <a:gd name="T6" fmla="*/ 189 w 189"/>
                <a:gd name="T7" fmla="*/ 85 h 104"/>
                <a:gd name="T8" fmla="*/ 180 w 189"/>
                <a:gd name="T9" fmla="*/ 104 h 104"/>
              </a:gdLst>
              <a:ahLst/>
              <a:cxnLst>
                <a:cxn ang="0">
                  <a:pos x="T0" y="T1"/>
                </a:cxn>
                <a:cxn ang="0">
                  <a:pos x="T2" y="T3"/>
                </a:cxn>
                <a:cxn ang="0">
                  <a:pos x="T4" y="T5"/>
                </a:cxn>
                <a:cxn ang="0">
                  <a:pos x="T6" y="T7"/>
                </a:cxn>
                <a:cxn ang="0">
                  <a:pos x="T8" y="T9"/>
                </a:cxn>
              </a:cxnLst>
              <a:rect l="0" t="0" r="r" b="b"/>
              <a:pathLst>
                <a:path w="189" h="104">
                  <a:moveTo>
                    <a:pt x="180" y="104"/>
                  </a:moveTo>
                  <a:lnTo>
                    <a:pt x="0" y="19"/>
                  </a:lnTo>
                  <a:lnTo>
                    <a:pt x="10" y="0"/>
                  </a:lnTo>
                  <a:lnTo>
                    <a:pt x="189" y="85"/>
                  </a:lnTo>
                  <a:lnTo>
                    <a:pt x="180" y="104"/>
                  </a:ln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7" name="Freeform 13">
              <a:extLst>
                <a:ext uri="{FF2B5EF4-FFF2-40B4-BE49-F238E27FC236}">
                  <a16:creationId xmlns:a16="http://schemas.microsoft.com/office/drawing/2014/main" id="{1C8B211E-2580-934D-BBA8-52BF0652F8FD}"/>
                </a:ext>
              </a:extLst>
            </p:cNvPr>
            <p:cNvSpPr>
              <a:spLocks/>
            </p:cNvSpPr>
            <p:nvPr/>
          </p:nvSpPr>
          <p:spPr bwMode="auto">
            <a:xfrm>
              <a:off x="7150754" y="658722"/>
              <a:ext cx="98083" cy="129566"/>
            </a:xfrm>
            <a:custGeom>
              <a:avLst/>
              <a:gdLst>
                <a:gd name="T0" fmla="*/ 4 w 34"/>
                <a:gd name="T1" fmla="*/ 45 h 45"/>
                <a:gd name="T2" fmla="*/ 0 w 34"/>
                <a:gd name="T3" fmla="*/ 37 h 45"/>
                <a:gd name="T4" fmla="*/ 25 w 34"/>
                <a:gd name="T5" fmla="*/ 27 h 45"/>
                <a:gd name="T6" fmla="*/ 18 w 34"/>
                <a:gd name="T7" fmla="*/ 2 h 45"/>
                <a:gd name="T8" fmla="*/ 26 w 34"/>
                <a:gd name="T9" fmla="*/ 0 h 45"/>
                <a:gd name="T10" fmla="*/ 34 w 34"/>
                <a:gd name="T11" fmla="*/ 28 h 45"/>
                <a:gd name="T12" fmla="*/ 32 w 34"/>
                <a:gd name="T13" fmla="*/ 33 h 45"/>
                <a:gd name="T14" fmla="*/ 4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4" y="45"/>
                  </a:moveTo>
                  <a:cubicBezTo>
                    <a:pt x="0" y="37"/>
                    <a:pt x="0" y="37"/>
                    <a:pt x="0" y="37"/>
                  </a:cubicBezTo>
                  <a:cubicBezTo>
                    <a:pt x="25" y="27"/>
                    <a:pt x="25" y="27"/>
                    <a:pt x="25" y="27"/>
                  </a:cubicBezTo>
                  <a:cubicBezTo>
                    <a:pt x="18" y="2"/>
                    <a:pt x="18" y="2"/>
                    <a:pt x="18" y="2"/>
                  </a:cubicBezTo>
                  <a:cubicBezTo>
                    <a:pt x="26" y="0"/>
                    <a:pt x="26" y="0"/>
                    <a:pt x="26" y="0"/>
                  </a:cubicBezTo>
                  <a:cubicBezTo>
                    <a:pt x="34" y="28"/>
                    <a:pt x="34" y="28"/>
                    <a:pt x="34" y="28"/>
                  </a:cubicBezTo>
                  <a:cubicBezTo>
                    <a:pt x="34" y="30"/>
                    <a:pt x="33" y="32"/>
                    <a:pt x="32" y="33"/>
                  </a:cubicBezTo>
                  <a:lnTo>
                    <a:pt x="4" y="45"/>
                  </a:ln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8" name="Rectangle 14">
              <a:extLst>
                <a:ext uri="{FF2B5EF4-FFF2-40B4-BE49-F238E27FC236}">
                  <a16:creationId xmlns:a16="http://schemas.microsoft.com/office/drawing/2014/main" id="{A38B70A4-E99F-FD48-B17B-A3EB81470812}"/>
                </a:ext>
              </a:extLst>
            </p:cNvPr>
            <p:cNvSpPr>
              <a:spLocks noChangeArrowheads="1"/>
            </p:cNvSpPr>
            <p:nvPr/>
          </p:nvSpPr>
          <p:spPr bwMode="auto">
            <a:xfrm>
              <a:off x="6963066" y="307562"/>
              <a:ext cx="21796" cy="251867"/>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59" name="Freeform 15">
              <a:extLst>
                <a:ext uri="{FF2B5EF4-FFF2-40B4-BE49-F238E27FC236}">
                  <a16:creationId xmlns:a16="http://schemas.microsoft.com/office/drawing/2014/main" id="{69086B26-010D-EF42-8C6B-7A542FEB9449}"/>
                </a:ext>
              </a:extLst>
            </p:cNvPr>
            <p:cNvSpPr>
              <a:spLocks/>
            </p:cNvSpPr>
            <p:nvPr/>
          </p:nvSpPr>
          <p:spPr bwMode="auto">
            <a:xfrm>
              <a:off x="6896466" y="295453"/>
              <a:ext cx="154995" cy="77497"/>
            </a:xfrm>
            <a:custGeom>
              <a:avLst/>
              <a:gdLst>
                <a:gd name="T0" fmla="*/ 48 w 54"/>
                <a:gd name="T1" fmla="*/ 27 h 27"/>
                <a:gd name="T2" fmla="*/ 27 w 54"/>
                <a:gd name="T3" fmla="*/ 9 h 27"/>
                <a:gd name="T4" fmla="*/ 6 w 54"/>
                <a:gd name="T5" fmla="*/ 27 h 27"/>
                <a:gd name="T6" fmla="*/ 0 w 54"/>
                <a:gd name="T7" fmla="*/ 21 h 27"/>
                <a:gd name="T8" fmla="*/ 24 w 54"/>
                <a:gd name="T9" fmla="*/ 1 h 27"/>
                <a:gd name="T10" fmla="*/ 30 w 54"/>
                <a:gd name="T11" fmla="*/ 1 h 27"/>
                <a:gd name="T12" fmla="*/ 54 w 54"/>
                <a:gd name="T13" fmla="*/ 21 h 27"/>
                <a:gd name="T14" fmla="*/ 48 w 5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7">
                  <a:moveTo>
                    <a:pt x="48" y="27"/>
                  </a:moveTo>
                  <a:cubicBezTo>
                    <a:pt x="27" y="9"/>
                    <a:pt x="27" y="9"/>
                    <a:pt x="27" y="9"/>
                  </a:cubicBezTo>
                  <a:cubicBezTo>
                    <a:pt x="6" y="27"/>
                    <a:pt x="6" y="27"/>
                    <a:pt x="6" y="27"/>
                  </a:cubicBezTo>
                  <a:cubicBezTo>
                    <a:pt x="0" y="21"/>
                    <a:pt x="0" y="21"/>
                    <a:pt x="0" y="21"/>
                  </a:cubicBezTo>
                  <a:cubicBezTo>
                    <a:pt x="24" y="1"/>
                    <a:pt x="24" y="1"/>
                    <a:pt x="24" y="1"/>
                  </a:cubicBezTo>
                  <a:cubicBezTo>
                    <a:pt x="26" y="0"/>
                    <a:pt x="28" y="0"/>
                    <a:pt x="30" y="1"/>
                  </a:cubicBezTo>
                  <a:cubicBezTo>
                    <a:pt x="54" y="21"/>
                    <a:pt x="54" y="21"/>
                    <a:pt x="54" y="21"/>
                  </a:cubicBezTo>
                  <a:lnTo>
                    <a:pt x="48" y="27"/>
                  </a:ln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sp>
          <p:nvSpPr>
            <p:cNvPr id="160" name="Freeform 16">
              <a:extLst>
                <a:ext uri="{FF2B5EF4-FFF2-40B4-BE49-F238E27FC236}">
                  <a16:creationId xmlns:a16="http://schemas.microsoft.com/office/drawing/2014/main" id="{2D662206-A541-4941-99FC-C87D50A972A8}"/>
                </a:ext>
              </a:extLst>
            </p:cNvPr>
            <p:cNvSpPr>
              <a:spLocks noEditPoints="1"/>
            </p:cNvSpPr>
            <p:nvPr/>
          </p:nvSpPr>
          <p:spPr bwMode="auto">
            <a:xfrm>
              <a:off x="6837132" y="467400"/>
              <a:ext cx="273663" cy="274874"/>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p:spPr>
          <p:txBody>
            <a:bodyPr vert="horz" wrap="square" lIns="121920" tIns="60960" rIns="121920" bIns="60960" numCol="1" anchor="t" anchorCtr="0" compatLnSpc="1">
              <a:prstTxWarp prst="textNoShape">
                <a:avLst/>
              </a:prstTxWarp>
            </a:bodyPr>
            <a:lstStyle/>
            <a:p>
              <a:pPr defTabSz="914377">
                <a:defRPr/>
              </a:pPr>
              <a:endParaRPr lang="en-US" sz="2400">
                <a:solidFill>
                  <a:prstClr val="black"/>
                </a:solidFill>
                <a:latin typeface="Intel Clear"/>
              </a:endParaRPr>
            </a:p>
          </p:txBody>
        </p:sp>
      </p:grpSp>
      <p:sp>
        <p:nvSpPr>
          <p:cNvPr id="2" name="TextBox 1"/>
          <p:cNvSpPr txBox="1"/>
          <p:nvPr/>
        </p:nvSpPr>
        <p:spPr>
          <a:xfrm>
            <a:off x="6693647" y="5905347"/>
            <a:ext cx="1078023" cy="144527"/>
          </a:xfrm>
          <a:prstGeom prst="rect">
            <a:avLst/>
          </a:prstGeom>
          <a:noFill/>
        </p:spPr>
        <p:txBody>
          <a:bodyPr vert="horz" wrap="square" lIns="0" tIns="0" rIns="0" bIns="0" rtlCol="0">
            <a:spAutoFit/>
          </a:bodyPr>
          <a:lstStyle/>
          <a:p>
            <a:pPr algn="ctr" defTabSz="914377">
              <a:lnSpc>
                <a:spcPts val="1100"/>
              </a:lnSpc>
              <a:defRPr/>
            </a:pPr>
            <a:r>
              <a:rPr lang="en-US" sz="1100" i="1" dirty="0">
                <a:solidFill>
                  <a:srgbClr val="003C71"/>
                </a:solidFill>
                <a:latin typeface="Intel Clear"/>
              </a:rPr>
              <a:t>NNP L-1000</a:t>
            </a:r>
          </a:p>
        </p:txBody>
      </p:sp>
      <p:cxnSp>
        <p:nvCxnSpPr>
          <p:cNvPr id="5" name="Straight Arrow Connector 4">
            <a:extLst>
              <a:ext uri="{FF2B5EF4-FFF2-40B4-BE49-F238E27FC236}">
                <a16:creationId xmlns:a16="http://schemas.microsoft.com/office/drawing/2014/main" id="{FE56AF8C-F160-7B40-9320-D99A81EDE77A}"/>
              </a:ext>
            </a:extLst>
          </p:cNvPr>
          <p:cNvCxnSpPr>
            <a:cxnSpLocks/>
          </p:cNvCxnSpPr>
          <p:nvPr/>
        </p:nvCxnSpPr>
        <p:spPr>
          <a:xfrm flipH="1">
            <a:off x="7821624" y="5996923"/>
            <a:ext cx="1529163" cy="0"/>
          </a:xfrm>
          <a:prstGeom prst="straightConnector1">
            <a:avLst/>
          </a:prstGeom>
          <a:ln w="6350">
            <a:solidFill>
              <a:schemeClr val="tx2"/>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69B1988-0C86-404E-91F4-FB42227A0746}"/>
              </a:ext>
            </a:extLst>
          </p:cNvPr>
          <p:cNvCxnSpPr>
            <a:cxnSpLocks/>
          </p:cNvCxnSpPr>
          <p:nvPr/>
        </p:nvCxnSpPr>
        <p:spPr>
          <a:xfrm>
            <a:off x="10092955" y="5996923"/>
            <a:ext cx="1337805" cy="0"/>
          </a:xfrm>
          <a:prstGeom prst="straightConnector1">
            <a:avLst/>
          </a:prstGeom>
          <a:ln w="6350">
            <a:solidFill>
              <a:schemeClr val="tx2"/>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pic>
        <p:nvPicPr>
          <p:cNvPr id="123" name="Picture 122">
            <a:extLst>
              <a:ext uri="{FF2B5EF4-FFF2-40B4-BE49-F238E27FC236}">
                <a16:creationId xmlns:a16="http://schemas.microsoft.com/office/drawing/2014/main" id="{9CEE22B7-C2BA-2545-93D6-A6183500DD9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61416" y="5319544"/>
            <a:ext cx="557243" cy="555779"/>
          </a:xfrm>
          <a:prstGeom prst="rect">
            <a:avLst/>
          </a:prstGeom>
        </p:spPr>
      </p:pic>
      <p:grpSp>
        <p:nvGrpSpPr>
          <p:cNvPr id="4" name="Group 3">
            <a:extLst>
              <a:ext uri="{FF2B5EF4-FFF2-40B4-BE49-F238E27FC236}">
                <a16:creationId xmlns:a16="http://schemas.microsoft.com/office/drawing/2014/main" id="{FF256CA1-72E4-A44B-92D9-9A549C31EB86}"/>
              </a:ext>
            </a:extLst>
          </p:cNvPr>
          <p:cNvGrpSpPr/>
          <p:nvPr/>
        </p:nvGrpSpPr>
        <p:grpSpPr>
          <a:xfrm>
            <a:off x="6910209" y="5314890"/>
            <a:ext cx="780648" cy="489183"/>
            <a:chOff x="6393487" y="5281305"/>
            <a:chExt cx="1085083" cy="679952"/>
          </a:xfrm>
        </p:grpSpPr>
        <p:sp>
          <p:nvSpPr>
            <p:cNvPr id="129" name="Diagonal Stripe 128">
              <a:extLst>
                <a:ext uri="{FF2B5EF4-FFF2-40B4-BE49-F238E27FC236}">
                  <a16:creationId xmlns:a16="http://schemas.microsoft.com/office/drawing/2014/main" id="{978F9EE6-CDA9-D34C-A8DA-2802AA9D7CC9}"/>
                </a:ext>
              </a:extLst>
            </p:cNvPr>
            <p:cNvSpPr/>
            <p:nvPr/>
          </p:nvSpPr>
          <p:spPr>
            <a:xfrm flipH="1">
              <a:off x="6543292" y="5281305"/>
              <a:ext cx="679952" cy="679952"/>
            </a:xfrm>
            <a:prstGeom prst="diagStripe">
              <a:avLst>
                <a:gd name="adj" fmla="val 48373"/>
              </a:avLst>
            </a:prstGeom>
            <a:solidFill>
              <a:srgbClr val="FFA3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p>
              <a:pPr algn="ctr" defTabSz="812720">
                <a:defRPr/>
              </a:pPr>
              <a:endParaRPr lang="en-US" sz="2133">
                <a:solidFill>
                  <a:prstClr val="white"/>
                </a:solidFill>
                <a:latin typeface="Intel Clear Pro" panose="020B0804020202060201" pitchFamily="34" charset="77"/>
                <a:ea typeface="Intel Clear Pro" panose="020B0804020202060201" pitchFamily="34" charset="77"/>
                <a:cs typeface="Intel Clear Pro" panose="020B0804020202060201" pitchFamily="34" charset="77"/>
              </a:endParaRPr>
            </a:p>
          </p:txBody>
        </p:sp>
        <p:sp>
          <p:nvSpPr>
            <p:cNvPr id="130" name="TextBox 129">
              <a:extLst>
                <a:ext uri="{FF2B5EF4-FFF2-40B4-BE49-F238E27FC236}">
                  <a16:creationId xmlns:a16="http://schemas.microsoft.com/office/drawing/2014/main" id="{93974290-AF18-F747-A0DB-BCBC0EF49459}"/>
                </a:ext>
              </a:extLst>
            </p:cNvPr>
            <p:cNvSpPr txBox="1"/>
            <p:nvPr/>
          </p:nvSpPr>
          <p:spPr>
            <a:xfrm rot="2669018">
              <a:off x="6393487" y="5438200"/>
              <a:ext cx="1085083" cy="227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2400" b="0" i="0" u="none" strike="noStrike" cap="none" spc="0" normalizeH="0" baseline="0">
                  <a:ln>
                    <a:noFill/>
                  </a:ln>
                  <a:solidFill>
                    <a:prstClr val="white"/>
                  </a:solidFill>
                  <a:effectLst/>
                  <a:uLnTx/>
                  <a:uFillTx/>
                  <a:latin typeface="Intel Cle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12720">
                <a:defRPr/>
              </a:pPr>
              <a:r>
                <a:rPr lang="en-US" sz="1000">
                  <a:latin typeface="Intel Clear Pro" panose="020B0804020202060201" pitchFamily="34" charset="77"/>
                  <a:ea typeface="Intel Clear Pro" panose="020B0804020202060201" pitchFamily="34" charset="77"/>
                  <a:cs typeface="Intel Clear Pro" panose="020B0804020202060201" pitchFamily="34" charset="77"/>
                </a:rPr>
                <a:t>Coming 2019</a:t>
              </a:r>
            </a:p>
          </p:txBody>
        </p:sp>
      </p:grpSp>
      <p:pic>
        <p:nvPicPr>
          <p:cNvPr id="127" name="Picture 126">
            <a:extLst>
              <a:ext uri="{FF2B5EF4-FFF2-40B4-BE49-F238E27FC236}">
                <a16:creationId xmlns:a16="http://schemas.microsoft.com/office/drawing/2014/main" id="{A482E4BF-21DC-4444-8E79-691532D64A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75376"/>
          <a:stretch/>
        </p:blipFill>
        <p:spPr>
          <a:xfrm>
            <a:off x="10759105" y="3095742"/>
            <a:ext cx="689700" cy="383823"/>
          </a:xfrm>
          <a:prstGeom prst="rect">
            <a:avLst/>
          </a:prstGeom>
        </p:spPr>
      </p:pic>
      <p:sp>
        <p:nvSpPr>
          <p:cNvPr id="161" name="Freeform 160">
            <a:extLst>
              <a:ext uri="{FF2B5EF4-FFF2-40B4-BE49-F238E27FC236}">
                <a16:creationId xmlns:a16="http://schemas.microsoft.com/office/drawing/2014/main" id="{B43A0088-3E50-5F4B-9D24-2B54FA173F20}"/>
              </a:ext>
            </a:extLst>
          </p:cNvPr>
          <p:cNvSpPr/>
          <p:nvPr/>
        </p:nvSpPr>
        <p:spPr>
          <a:xfrm>
            <a:off x="9200924" y="5702322"/>
            <a:ext cx="2540019" cy="190081"/>
          </a:xfrm>
          <a:custGeom>
            <a:avLst/>
            <a:gdLst>
              <a:gd name="connsiteX0" fmla="*/ 0 w 2463817"/>
              <a:gd name="connsiteY0" fmla="*/ 0 h 142561"/>
              <a:gd name="connsiteX1" fmla="*/ 2392537 w 2463817"/>
              <a:gd name="connsiteY1" fmla="*/ 0 h 142561"/>
              <a:gd name="connsiteX2" fmla="*/ 2463817 w 2463817"/>
              <a:gd name="connsiteY2" fmla="*/ 71281 h 142561"/>
              <a:gd name="connsiteX3" fmla="*/ 2392537 w 2463817"/>
              <a:gd name="connsiteY3" fmla="*/ 142561 h 142561"/>
              <a:gd name="connsiteX4" fmla="*/ 0 w 2463817"/>
              <a:gd name="connsiteY4" fmla="*/ 142561 h 142561"/>
              <a:gd name="connsiteX5" fmla="*/ 0 w 2463817"/>
              <a:gd name="connsiteY5" fmla="*/ 0 h 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17" h="142561">
                <a:moveTo>
                  <a:pt x="0" y="0"/>
                </a:moveTo>
                <a:lnTo>
                  <a:pt x="2392537" y="0"/>
                </a:lnTo>
                <a:lnTo>
                  <a:pt x="2463817" y="71281"/>
                </a:lnTo>
                <a:lnTo>
                  <a:pt x="2392537" y="142561"/>
                </a:lnTo>
                <a:lnTo>
                  <a:pt x="0" y="142561"/>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Intel Clear"/>
            </a:endParaRPr>
          </a:p>
        </p:txBody>
      </p:sp>
      <p:pic>
        <p:nvPicPr>
          <p:cNvPr id="237" name="Picture 1" descr="image001">
            <a:extLst>
              <a:ext uri="{FF2B5EF4-FFF2-40B4-BE49-F238E27FC236}">
                <a16:creationId xmlns:a16="http://schemas.microsoft.com/office/drawing/2014/main" id="{6D3B0346-1338-834B-8CF6-6D38EC3C2148}"/>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555915" y="5321381"/>
            <a:ext cx="544948" cy="54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237">
            <a:extLst>
              <a:ext uri="{FF2B5EF4-FFF2-40B4-BE49-F238E27FC236}">
                <a16:creationId xmlns:a16="http://schemas.microsoft.com/office/drawing/2014/main" id="{880DD9DC-FD70-5B4F-A99B-DCC2832AADD1}"/>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798905" y="5322694"/>
            <a:ext cx="550667" cy="550668"/>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6200000" scaled="1"/>
            <a:tileRect/>
          </a:gradFill>
          <a:ln>
            <a:noFill/>
          </a:ln>
          <a:effectLst/>
        </p:spPr>
      </p:pic>
      <p:pic>
        <p:nvPicPr>
          <p:cNvPr id="239" name="Picture 238">
            <a:extLst>
              <a:ext uri="{FF2B5EF4-FFF2-40B4-BE49-F238E27FC236}">
                <a16:creationId xmlns:a16="http://schemas.microsoft.com/office/drawing/2014/main" id="{C76396F4-A8BB-CC4C-9C29-C6B2A054505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19407" y="5313875"/>
            <a:ext cx="558160" cy="558160"/>
          </a:xfrm>
          <a:prstGeom prst="rect">
            <a:avLst/>
          </a:prstGeom>
        </p:spPr>
      </p:pic>
      <p:pic>
        <p:nvPicPr>
          <p:cNvPr id="240" name="Picture 239">
            <a:extLst>
              <a:ext uri="{FF2B5EF4-FFF2-40B4-BE49-F238E27FC236}">
                <a16:creationId xmlns:a16="http://schemas.microsoft.com/office/drawing/2014/main" id="{F4072A20-7D2F-CE44-AADE-AD675114A5B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150820" y="5316588"/>
            <a:ext cx="558723" cy="560301"/>
          </a:xfrm>
          <a:prstGeom prst="rect">
            <a:avLst/>
          </a:prstGeom>
        </p:spPr>
      </p:pic>
      <p:pic>
        <p:nvPicPr>
          <p:cNvPr id="242" name="Picture 241">
            <a:extLst>
              <a:ext uri="{FF2B5EF4-FFF2-40B4-BE49-F238E27FC236}">
                <a16:creationId xmlns:a16="http://schemas.microsoft.com/office/drawing/2014/main" id="{18AAAB83-5210-9B4B-9DE8-642577E857C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413173" y="5317946"/>
            <a:ext cx="553012" cy="553012"/>
          </a:xfrm>
          <a:prstGeom prst="rect">
            <a:avLst/>
          </a:prstGeom>
        </p:spPr>
      </p:pic>
      <p:pic>
        <p:nvPicPr>
          <p:cNvPr id="241" name="Picture 240">
            <a:extLst>
              <a:ext uri="{FF2B5EF4-FFF2-40B4-BE49-F238E27FC236}">
                <a16:creationId xmlns:a16="http://schemas.microsoft.com/office/drawing/2014/main" id="{31D73747-16D9-2F43-B039-B81E6728F079}"/>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473390" y="5603130"/>
            <a:ext cx="360529" cy="360529"/>
          </a:xfrm>
          <a:prstGeom prst="rect">
            <a:avLst/>
          </a:prstGeom>
        </p:spPr>
      </p:pic>
      <p:pic>
        <p:nvPicPr>
          <p:cNvPr id="132" name="Picture 131">
            <a:extLst>
              <a:ext uri="{FF2B5EF4-FFF2-40B4-BE49-F238E27FC236}">
                <a16:creationId xmlns:a16="http://schemas.microsoft.com/office/drawing/2014/main" id="{6DA4D0B3-2AA2-C74A-AB7F-D1FCA378A00B}"/>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721633" y="5599517"/>
            <a:ext cx="360529" cy="360529"/>
          </a:xfrm>
          <a:prstGeom prst="rect">
            <a:avLst/>
          </a:prstGeom>
        </p:spPr>
      </p:pic>
      <p:pic>
        <p:nvPicPr>
          <p:cNvPr id="131" name="Picture 130">
            <a:extLst>
              <a:ext uri="{FF2B5EF4-FFF2-40B4-BE49-F238E27FC236}">
                <a16:creationId xmlns:a16="http://schemas.microsoft.com/office/drawing/2014/main" id="{DACBDDE4-187D-F04A-B6A6-40A62E995F7D}"/>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0930218" y="5324415"/>
            <a:ext cx="538509" cy="538509"/>
          </a:xfrm>
          <a:prstGeom prst="rect">
            <a:avLst/>
          </a:prstGeom>
        </p:spPr>
      </p:pic>
      <p:pic>
        <p:nvPicPr>
          <p:cNvPr id="143" name="Picture 142">
            <a:extLst>
              <a:ext uri="{FF2B5EF4-FFF2-40B4-BE49-F238E27FC236}">
                <a16:creationId xmlns:a16="http://schemas.microsoft.com/office/drawing/2014/main" id="{FD9D4709-1832-5448-9868-4C05CA78A01E}"/>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10119089" y="5313718"/>
            <a:ext cx="588196" cy="564255"/>
          </a:xfrm>
          <a:prstGeom prst="rect">
            <a:avLst/>
          </a:prstGeom>
        </p:spPr>
      </p:pic>
      <p:pic>
        <p:nvPicPr>
          <p:cNvPr id="196" name="Picture 195">
            <a:extLst>
              <a:ext uri="{FF2B5EF4-FFF2-40B4-BE49-F238E27FC236}">
                <a16:creationId xmlns:a16="http://schemas.microsoft.com/office/drawing/2014/main" id="{57790695-DC24-4649-B7B0-F1B06F65DA2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017932" y="5312551"/>
            <a:ext cx="571929" cy="570916"/>
          </a:xfrm>
          <a:prstGeom prst="rect">
            <a:avLst/>
          </a:prstGeom>
        </p:spPr>
      </p:pic>
    </p:spTree>
    <p:extLst>
      <p:ext uri="{BB962C8B-B14F-4D97-AF65-F5344CB8AC3E}">
        <p14:creationId xmlns:p14="http://schemas.microsoft.com/office/powerpoint/2010/main" val="45459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998173"/>
            <a:ext cx="11377614" cy="5166702"/>
          </a:xfrm>
        </p:spPr>
        <p:txBody>
          <a:bodyPr>
            <a:normAutofit fontScale="92500" lnSpcReduction="20000"/>
          </a:bodyPr>
          <a:lstStyle/>
          <a:p>
            <a:pPr marL="0" indent="0">
              <a:buNone/>
            </a:pPr>
            <a:r>
              <a:rPr lang="en-US" sz="2400" dirty="0"/>
              <a:t>#!/bin/bash</a:t>
            </a:r>
          </a:p>
          <a:p>
            <a:pPr marL="0" indent="0">
              <a:buNone/>
            </a:pPr>
            <a:r>
              <a:rPr lang="en-US" sz="2400" dirty="0"/>
              <a:t>#SBATCH --job-name="charliecloud_mpi_CERN_test_32"</a:t>
            </a:r>
          </a:p>
          <a:p>
            <a:pPr marL="0" indent="0">
              <a:buNone/>
            </a:pPr>
            <a:r>
              <a:rPr lang="en-US" sz="2400" dirty="0"/>
              <a:t>#SBATCH --output="output_charliecloud_CERN_test_32.txt"</a:t>
            </a:r>
          </a:p>
          <a:p>
            <a:pPr marL="0" indent="0">
              <a:buNone/>
            </a:pPr>
            <a:r>
              <a:rPr lang="en-US" sz="2400" dirty="0"/>
              <a:t>#SBATCH --error="error_charliecloud_CERN_test_32.txt"</a:t>
            </a:r>
          </a:p>
          <a:p>
            <a:pPr marL="0" indent="0">
              <a:buNone/>
            </a:pPr>
            <a:r>
              <a:rPr lang="en-US" sz="2400" dirty="0"/>
              <a:t>#SBATCH --time=04:30:00</a:t>
            </a:r>
          </a:p>
          <a:p>
            <a:pPr marL="0" indent="0">
              <a:buNone/>
            </a:pPr>
            <a:endParaRPr lang="en-US" sz="2400" dirty="0"/>
          </a:p>
          <a:p>
            <a:pPr marL="0" indent="0">
              <a:buNone/>
            </a:pPr>
            <a:r>
              <a:rPr lang="en-US" sz="2400" dirty="0"/>
              <a:t>module load </a:t>
            </a:r>
            <a:r>
              <a:rPr lang="en-US" sz="2400" dirty="0" err="1"/>
              <a:t>slurm_setup</a:t>
            </a:r>
            <a:r>
              <a:rPr lang="en-US" sz="2400" dirty="0"/>
              <a:t> </a:t>
            </a:r>
          </a:p>
          <a:p>
            <a:pPr marL="0" indent="0">
              <a:buNone/>
            </a:pPr>
            <a:r>
              <a:rPr lang="en-US" sz="2400" dirty="0"/>
              <a:t>module load </a:t>
            </a:r>
            <a:r>
              <a:rPr lang="en-US" sz="2400" dirty="0" err="1"/>
              <a:t>mpi.intel</a:t>
            </a:r>
            <a:r>
              <a:rPr lang="en-US" sz="2400" dirty="0"/>
              <a:t>/2019</a:t>
            </a:r>
          </a:p>
          <a:p>
            <a:pPr marL="0" indent="0">
              <a:buNone/>
            </a:pPr>
            <a:r>
              <a:rPr lang="en-US" sz="2400" dirty="0"/>
              <a:t>module load </a:t>
            </a:r>
            <a:r>
              <a:rPr lang="en-US" sz="2400" dirty="0" err="1"/>
              <a:t>devEnv</a:t>
            </a:r>
            <a:r>
              <a:rPr lang="en-US" sz="2400" dirty="0"/>
              <a:t>/Intel/2019</a:t>
            </a:r>
          </a:p>
          <a:p>
            <a:pPr marL="0" indent="0">
              <a:buNone/>
            </a:pPr>
            <a:r>
              <a:rPr lang="en-US" sz="2400" dirty="0"/>
              <a:t>module load </a:t>
            </a:r>
            <a:r>
              <a:rPr lang="en-US" sz="2400" dirty="0" err="1"/>
              <a:t>charliecloud</a:t>
            </a:r>
            <a:endParaRPr lang="en-US" sz="2400" dirty="0"/>
          </a:p>
          <a:p>
            <a:pPr marL="0" indent="0">
              <a:buNone/>
            </a:pPr>
            <a:endParaRPr lang="en-US" sz="2400" dirty="0"/>
          </a:p>
          <a:p>
            <a:pPr marL="0" indent="0">
              <a:buNone/>
            </a:pPr>
            <a:r>
              <a:rPr lang="en-US" sz="2400" dirty="0" err="1"/>
              <a:t>mpirun</a:t>
            </a:r>
            <a:r>
              <a:rPr lang="en-US" sz="2400" dirty="0"/>
              <a:t> -np 32 -</a:t>
            </a:r>
            <a:r>
              <a:rPr lang="en-US" sz="2400" dirty="0" err="1"/>
              <a:t>ppn</a:t>
            </a:r>
            <a:r>
              <a:rPr lang="en-US" sz="2400" dirty="0"/>
              <a:t> 4 </a:t>
            </a:r>
            <a:r>
              <a:rPr lang="en-US" sz="2400" dirty="0" err="1"/>
              <a:t>ch</a:t>
            </a:r>
            <a:r>
              <a:rPr lang="en-US" sz="2400" dirty="0"/>
              <a:t>-run -w /</a:t>
            </a:r>
            <a:r>
              <a:rPr lang="en-US" sz="2400" dirty="0" err="1"/>
              <a:t>dss</a:t>
            </a:r>
            <a:r>
              <a:rPr lang="en-US" sz="2400" dirty="0"/>
              <a:t>/dsshome1/08/di72giz/Docker/a408704d3f3d -- python /CERN/3Dgan-svalleco-sc18/keras/EcalEnergyTrain_hvd.py  --model=</a:t>
            </a:r>
            <a:r>
              <a:rPr lang="en-US" sz="2400" dirty="0" err="1"/>
              <a:t>EcalEnergyGan</a:t>
            </a:r>
            <a:r>
              <a:rPr lang="en-US" sz="2400" dirty="0"/>
              <a:t>  --</a:t>
            </a:r>
            <a:r>
              <a:rPr lang="en-US" sz="2400" dirty="0" err="1"/>
              <a:t>datapath</a:t>
            </a:r>
            <a:r>
              <a:rPr lang="en-US" sz="2400" dirty="0"/>
              <a:t>=/CERN/Data/*.h5 --</a:t>
            </a:r>
            <a:r>
              <a:rPr lang="en-US" sz="2400" dirty="0" err="1"/>
              <a:t>channel_format</a:t>
            </a:r>
            <a:r>
              <a:rPr lang="en-US" sz="2400" dirty="0"/>
              <a:t>='</a:t>
            </a:r>
            <a:r>
              <a:rPr lang="en-US" sz="2400" dirty="0" err="1"/>
              <a:t>channels_first</a:t>
            </a:r>
            <a:r>
              <a:rPr lang="en-US" sz="2400" dirty="0"/>
              <a:t>'  --</a:t>
            </a:r>
            <a:r>
              <a:rPr lang="en-US" sz="2400" dirty="0" err="1"/>
              <a:t>batchsize</a:t>
            </a:r>
            <a:r>
              <a:rPr lang="en-US" sz="2400" dirty="0"/>
              <a:t> 16  --</a:t>
            </a:r>
            <a:r>
              <a:rPr lang="en-US" sz="2400" dirty="0" err="1"/>
              <a:t>learningRate</a:t>
            </a:r>
            <a:r>
              <a:rPr lang="en-US" sz="2400" dirty="0"/>
              <a:t> 0.001 --optimizer=Adam  --</a:t>
            </a:r>
            <a:r>
              <a:rPr lang="en-US" sz="2400" dirty="0" err="1"/>
              <a:t>latentsize</a:t>
            </a:r>
            <a:r>
              <a:rPr lang="en-US" sz="2400" dirty="0"/>
              <a:t> 200  --</a:t>
            </a:r>
            <a:r>
              <a:rPr lang="en-US" sz="2400" dirty="0" err="1"/>
              <a:t>intraop</a:t>
            </a:r>
            <a:r>
              <a:rPr lang="en-US" sz="2400" dirty="0"/>
              <a:t> 11 --interop 1  --</a:t>
            </a:r>
            <a:r>
              <a:rPr lang="en-US" sz="2400" dirty="0" err="1"/>
              <a:t>warmupepochs</a:t>
            </a:r>
            <a:r>
              <a:rPr lang="en-US" sz="2400" dirty="0"/>
              <a:t> 0 --</a:t>
            </a:r>
            <a:r>
              <a:rPr lang="en-US" sz="2400" dirty="0" err="1"/>
              <a:t>nbepochs</a:t>
            </a:r>
            <a:r>
              <a:rPr lang="en-US" sz="2400" dirty="0"/>
              <a:t> 2</a:t>
            </a:r>
          </a:p>
          <a:p>
            <a:pPr marL="252000" lvl="1" indent="0">
              <a:buNone/>
            </a:pPr>
            <a:endParaRPr lang="en-US" sz="2000" dirty="0">
              <a:latin typeface="Arial (Überschriften)"/>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30</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Example </a:t>
            </a:r>
            <a:r>
              <a:rPr lang="en-US" dirty="0" err="1"/>
              <a:t>Slurm</a:t>
            </a:r>
            <a:r>
              <a:rPr lang="en-US" dirty="0"/>
              <a:t> script</a:t>
            </a:r>
            <a:endParaRPr lang="de-DE" dirty="0"/>
          </a:p>
        </p:txBody>
      </p:sp>
      <p:sp>
        <p:nvSpPr>
          <p:cNvPr id="5" name="Text Placeholder 4"/>
          <p:cNvSpPr>
            <a:spLocks noGrp="1"/>
          </p:cNvSpPr>
          <p:nvPr>
            <p:ph type="body" sz="quarter" idx="13"/>
          </p:nvPr>
        </p:nvSpPr>
        <p:spPr/>
        <p:txBody>
          <a:bodyPr/>
          <a:lstStyle/>
          <a:p>
            <a:r>
              <a:rPr lang="en-US" dirty="0"/>
              <a:t>Deployment @ LRZ </a:t>
            </a:r>
          </a:p>
        </p:txBody>
      </p:sp>
    </p:spTree>
    <p:extLst>
      <p:ext uri="{BB962C8B-B14F-4D97-AF65-F5344CB8AC3E}">
        <p14:creationId xmlns:p14="http://schemas.microsoft.com/office/powerpoint/2010/main" val="392439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p:cNvSpPr>
            <a:spLocks noGrp="1"/>
          </p:cNvSpPr>
          <p:nvPr>
            <p:ph sz="half" idx="1"/>
          </p:nvPr>
        </p:nvSpPr>
        <p:spPr>
          <a:xfrm>
            <a:off x="479424" y="1412875"/>
            <a:ext cx="11377614" cy="4751999"/>
          </a:xfrm>
        </p:spPr>
        <p:txBody>
          <a:bodyPr>
            <a:normAutofit/>
          </a:bodyPr>
          <a:lstStyle/>
          <a:p>
            <a:pPr marL="252000" lvl="1" indent="0">
              <a:buNone/>
            </a:pPr>
            <a:r>
              <a:rPr lang="en-US" sz="2000" dirty="0">
                <a:latin typeface="+mj-lt"/>
                <a:cs typeface="Times New Roman" panose="02020603050405020304" pitchFamily="18" charset="0"/>
              </a:rPr>
              <a:t>Example execution line in the </a:t>
            </a:r>
            <a:r>
              <a:rPr lang="en-US" sz="2000" dirty="0" err="1">
                <a:latin typeface="+mj-lt"/>
                <a:cs typeface="Times New Roman" panose="02020603050405020304" pitchFamily="18" charset="0"/>
              </a:rPr>
              <a:t>Slurm</a:t>
            </a:r>
            <a:r>
              <a:rPr lang="en-US" sz="2000" dirty="0">
                <a:latin typeface="+mj-lt"/>
                <a:cs typeface="Times New Roman" panose="02020603050405020304" pitchFamily="18" charset="0"/>
              </a:rPr>
              <a:t> script:</a:t>
            </a:r>
          </a:p>
          <a:p>
            <a:pPr marL="252000" lvl="1" indent="0">
              <a:buNone/>
            </a:pPr>
            <a:r>
              <a:rPr lang="en-US" sz="2000" dirty="0" err="1">
                <a:latin typeface="+mj-lt"/>
                <a:cs typeface="Times New Roman" panose="02020603050405020304" pitchFamily="18" charset="0"/>
              </a:rPr>
              <a:t>mpirun</a:t>
            </a:r>
            <a:r>
              <a:rPr lang="en-US" sz="2000" dirty="0">
                <a:latin typeface="+mj-lt"/>
                <a:cs typeface="Times New Roman" panose="02020603050405020304" pitchFamily="18" charset="0"/>
              </a:rPr>
              <a:t> –np 32 –</a:t>
            </a:r>
            <a:r>
              <a:rPr lang="en-US" sz="2000" dirty="0" err="1">
                <a:latin typeface="+mj-lt"/>
                <a:cs typeface="Times New Roman" panose="02020603050405020304" pitchFamily="18" charset="0"/>
              </a:rPr>
              <a:t>ppn</a:t>
            </a:r>
            <a:r>
              <a:rPr lang="en-US" sz="2000" dirty="0">
                <a:latin typeface="+mj-lt"/>
                <a:cs typeface="Times New Roman" panose="02020603050405020304" pitchFamily="18" charset="0"/>
              </a:rPr>
              <a:t> 4 </a:t>
            </a:r>
            <a:r>
              <a:rPr lang="en-US" sz="2000" dirty="0" err="1">
                <a:latin typeface="+mj-lt"/>
                <a:cs typeface="Times New Roman" panose="02020603050405020304" pitchFamily="18" charset="0"/>
              </a:rPr>
              <a:t>ch</a:t>
            </a:r>
            <a:r>
              <a:rPr lang="en-US" sz="2000" dirty="0">
                <a:latin typeface="+mj-lt"/>
                <a:cs typeface="Times New Roman" panose="02020603050405020304" pitchFamily="18" charset="0"/>
              </a:rPr>
              <a:t>-run –w &lt;/path/to/</a:t>
            </a:r>
            <a:r>
              <a:rPr lang="en-US" sz="2000" dirty="0" err="1">
                <a:latin typeface="+mj-lt"/>
                <a:cs typeface="Times New Roman" panose="02020603050405020304" pitchFamily="18" charset="0"/>
              </a:rPr>
              <a:t>my_image</a:t>
            </a:r>
            <a:r>
              <a:rPr lang="en-US" sz="2000" dirty="0">
                <a:latin typeface="+mj-lt"/>
                <a:cs typeface="Times New Roman" panose="02020603050405020304" pitchFamily="18" charset="0"/>
              </a:rPr>
              <a:t>&gt; --python &lt;path/train.py&gt;</a:t>
            </a:r>
          </a:p>
          <a:p>
            <a:pPr marL="252000" lvl="1" indent="0">
              <a:buNone/>
            </a:pPr>
            <a:endParaRPr lang="en-US" sz="2000" dirty="0">
              <a:latin typeface="+mj-lt"/>
              <a:cs typeface="Times New Roman" panose="02020603050405020304" pitchFamily="18" charset="0"/>
            </a:endParaRPr>
          </a:p>
          <a:p>
            <a:pPr marL="252000" lvl="1" indent="0">
              <a:buNone/>
            </a:pPr>
            <a:endParaRPr lang="en-US" sz="2000" dirty="0">
              <a:latin typeface="Arial (Überschriften)"/>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C51FD00-A5E7-2740-B1FF-C42AFF1C9198}" type="slidenum">
              <a:rPr lang="de-DE" smtClean="0"/>
              <a:pPr/>
              <a:t>31</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Distributed </a:t>
            </a:r>
            <a:r>
              <a:rPr lang="en-US" dirty="0" err="1"/>
              <a:t>TensorFlow</a:t>
            </a:r>
            <a:r>
              <a:rPr lang="en-US" dirty="0"/>
              <a:t> Results</a:t>
            </a:r>
            <a:endParaRPr lang="de-DE" dirty="0"/>
          </a:p>
        </p:txBody>
      </p:sp>
      <p:sp>
        <p:nvSpPr>
          <p:cNvPr id="5" name="Text Placeholder 4"/>
          <p:cNvSpPr>
            <a:spLocks noGrp="1"/>
          </p:cNvSpPr>
          <p:nvPr>
            <p:ph type="body" sz="quarter" idx="13"/>
          </p:nvPr>
        </p:nvSpPr>
        <p:spPr/>
        <p:txBody>
          <a:bodyPr/>
          <a:lstStyle/>
          <a:p>
            <a:r>
              <a:rPr lang="en-US" dirty="0"/>
              <a:t>Deployment @ LRZ </a:t>
            </a:r>
          </a:p>
        </p:txBody>
      </p:sp>
      <p:pic>
        <p:nvPicPr>
          <p:cNvPr id="10"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1869229" y="2366225"/>
            <a:ext cx="7342568" cy="37986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330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79424" y="1334520"/>
            <a:ext cx="11377614" cy="50468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FC51FD00-A5E7-2740-B1FF-C42AFF1C9198}" type="slidenum">
              <a:rPr lang="de-DE" smtClean="0"/>
              <a:pPr/>
              <a:t>32</a:t>
            </a:fld>
            <a:endParaRPr lang="de-DE"/>
          </a:p>
        </p:txBody>
      </p:sp>
      <p:sp>
        <p:nvSpPr>
          <p:cNvPr id="16" name="Fußzeilenplatzhalter 15"/>
          <p:cNvSpPr>
            <a:spLocks noGrp="1"/>
          </p:cNvSpPr>
          <p:nvPr>
            <p:ph type="ftr" sz="quarter" idx="3"/>
          </p:nvPr>
        </p:nvSpPr>
        <p:spPr>
          <a:xfrm>
            <a:off x="479425" y="6541108"/>
            <a:ext cx="2343590" cy="153888"/>
          </a:xfrm>
        </p:spPr>
        <p:txBody>
          <a:bodyPr/>
          <a:lstStyle/>
          <a:p>
            <a:pPr>
              <a:defRPr/>
            </a:pPr>
            <a:r>
              <a:rPr lang="de-DE" dirty="0"/>
              <a:t>ISC </a:t>
            </a:r>
            <a:r>
              <a:rPr lang="de-DE" dirty="0" err="1"/>
              <a:t>BoF</a:t>
            </a:r>
            <a:r>
              <a:rPr lang="de-DE" dirty="0"/>
              <a:t> Dr. David Brayford | 18.06.2019 </a:t>
            </a:r>
          </a:p>
        </p:txBody>
      </p:sp>
      <p:sp>
        <p:nvSpPr>
          <p:cNvPr id="3" name="Titel 2"/>
          <p:cNvSpPr>
            <a:spLocks noGrp="1"/>
          </p:cNvSpPr>
          <p:nvPr>
            <p:ph type="title"/>
          </p:nvPr>
        </p:nvSpPr>
        <p:spPr/>
        <p:txBody>
          <a:bodyPr/>
          <a:lstStyle/>
          <a:p>
            <a:r>
              <a:rPr lang="en-US" dirty="0"/>
              <a:t>Future </a:t>
            </a:r>
            <a:endParaRPr lang="de-DE" dirty="0"/>
          </a:p>
        </p:txBody>
      </p:sp>
      <p:sp>
        <p:nvSpPr>
          <p:cNvPr id="5" name="Text Placeholder 4"/>
          <p:cNvSpPr>
            <a:spLocks noGrp="1"/>
          </p:cNvSpPr>
          <p:nvPr>
            <p:ph type="body" sz="quarter" idx="13"/>
          </p:nvPr>
        </p:nvSpPr>
        <p:spPr/>
        <p:txBody>
          <a:bodyPr/>
          <a:lstStyle/>
          <a:p>
            <a:r>
              <a:rPr lang="en-US" dirty="0"/>
              <a:t>Collaboration </a:t>
            </a:r>
          </a:p>
        </p:txBody>
      </p:sp>
      <p:sp>
        <p:nvSpPr>
          <p:cNvPr id="6" name="Rectangle 5"/>
          <p:cNvSpPr/>
          <p:nvPr/>
        </p:nvSpPr>
        <p:spPr>
          <a:xfrm>
            <a:off x="730275" y="4149080"/>
            <a:ext cx="10801598" cy="1384995"/>
          </a:xfrm>
          <a:prstGeom prst="rect">
            <a:avLst/>
          </a:prstGeom>
        </p:spPr>
        <p:txBody>
          <a:bodyPr wrap="square">
            <a:spAutoFit/>
          </a:bodyPr>
          <a:lstStyle/>
          <a:p>
            <a:r>
              <a:rPr lang="en-US" sz="2400" b="1" dirty="0">
                <a:solidFill>
                  <a:schemeClr val="bg1"/>
                </a:solidFill>
                <a:latin typeface="+mj-lt"/>
                <a:ea typeface="Arial"/>
                <a:cs typeface="Times New Roman" panose="02020603050405020304" pitchFamily="18" charset="0"/>
              </a:rPr>
              <a:t>Release SC’19 Denver</a:t>
            </a:r>
            <a:br>
              <a:rPr lang="en-US" sz="2000" dirty="0">
                <a:solidFill>
                  <a:schemeClr val="bg1"/>
                </a:solidFill>
                <a:latin typeface="+mj-lt"/>
                <a:ea typeface="Arial"/>
                <a:cs typeface="Times New Roman" panose="02020603050405020304" pitchFamily="18" charset="0"/>
              </a:rPr>
            </a:br>
            <a:endParaRPr lang="en-US" sz="2000" dirty="0">
              <a:solidFill>
                <a:schemeClr val="bg1"/>
              </a:solidFill>
              <a:latin typeface="+mj-lt"/>
              <a:ea typeface="Arial"/>
              <a:cs typeface="Times New Roman" panose="02020603050405020304" pitchFamily="18" charset="0"/>
            </a:endParaRPr>
          </a:p>
          <a:p>
            <a:pPr marL="342900" indent="-342900">
              <a:buFont typeface="Arial" charset="0"/>
              <a:buChar char="•"/>
            </a:pPr>
            <a:r>
              <a:rPr lang="en-US" sz="2000" dirty="0">
                <a:solidFill>
                  <a:schemeClr val="bg1"/>
                </a:solidFill>
                <a:latin typeface="+mj-lt"/>
                <a:ea typeface="Arial"/>
                <a:cs typeface="Times New Roman" panose="02020603050405020304" pitchFamily="18" charset="0"/>
              </a:rPr>
              <a:t>HPC suitable Intel optimized </a:t>
            </a:r>
            <a:r>
              <a:rPr lang="en-US" sz="2000" dirty="0" err="1">
                <a:solidFill>
                  <a:schemeClr val="bg1"/>
                </a:solidFill>
                <a:latin typeface="+mj-lt"/>
                <a:ea typeface="Arial"/>
                <a:cs typeface="Times New Roman" panose="02020603050405020304" pitchFamily="18" charset="0"/>
              </a:rPr>
              <a:t>TensorFlow</a:t>
            </a:r>
            <a:r>
              <a:rPr lang="en-US" sz="2000" dirty="0">
                <a:solidFill>
                  <a:schemeClr val="bg1"/>
                </a:solidFill>
                <a:latin typeface="+mj-lt"/>
                <a:ea typeface="Arial"/>
                <a:cs typeface="Times New Roman" panose="02020603050405020304" pitchFamily="18" charset="0"/>
              </a:rPr>
              <a:t> Docker image</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Verified recipes to enable the deployment of AI on HPC systems</a:t>
            </a:r>
          </a:p>
        </p:txBody>
      </p:sp>
      <p:sp>
        <p:nvSpPr>
          <p:cNvPr id="10" name="Rectangle 5"/>
          <p:cNvSpPr/>
          <p:nvPr/>
        </p:nvSpPr>
        <p:spPr>
          <a:xfrm>
            <a:off x="730275" y="1556792"/>
            <a:ext cx="10801598" cy="2000548"/>
          </a:xfrm>
          <a:prstGeom prst="rect">
            <a:avLst/>
          </a:prstGeom>
        </p:spPr>
        <p:txBody>
          <a:bodyPr wrap="square">
            <a:spAutoFit/>
          </a:bodyPr>
          <a:lstStyle/>
          <a:p>
            <a:r>
              <a:rPr lang="en-US" sz="2400" b="1" dirty="0">
                <a:solidFill>
                  <a:schemeClr val="bg1"/>
                </a:solidFill>
                <a:latin typeface="+mj-lt"/>
                <a:ea typeface="Arial"/>
                <a:cs typeface="Times New Roman" panose="02020603050405020304" pitchFamily="18" charset="0"/>
              </a:rPr>
              <a:t>Together</a:t>
            </a:r>
            <a:br>
              <a:rPr lang="en-US" sz="2000" dirty="0">
                <a:solidFill>
                  <a:schemeClr val="bg1"/>
                </a:solidFill>
                <a:latin typeface="+mj-lt"/>
                <a:ea typeface="Arial"/>
                <a:cs typeface="Times New Roman" panose="02020603050405020304" pitchFamily="18" charset="0"/>
              </a:rPr>
            </a:br>
            <a:endParaRPr lang="en-US" sz="2000" dirty="0">
              <a:solidFill>
                <a:schemeClr val="bg1"/>
              </a:solidFill>
              <a:latin typeface="+mj-lt"/>
              <a:ea typeface="Arial"/>
              <a:cs typeface="Times New Roman" panose="02020603050405020304" pitchFamily="18" charset="0"/>
            </a:endParaRPr>
          </a:p>
          <a:p>
            <a:pPr marL="342900" indent="-342900">
              <a:buFont typeface="Arial" charset="0"/>
              <a:buChar char="•"/>
            </a:pPr>
            <a:r>
              <a:rPr lang="en-US" sz="2000" dirty="0">
                <a:solidFill>
                  <a:schemeClr val="bg1"/>
                </a:solidFill>
                <a:latin typeface="+mj-lt"/>
                <a:ea typeface="Arial"/>
                <a:cs typeface="Times New Roman" panose="02020603050405020304" pitchFamily="18" charset="0"/>
              </a:rPr>
              <a:t>Demonstrate vertically integrated solutions on showcase applications highlighting HPAI </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a:t>
            </a:r>
            <a:r>
              <a:rPr lang="en-US" sz="2000" dirty="0" err="1">
                <a:solidFill>
                  <a:schemeClr val="bg1"/>
                </a:solidFill>
                <a:latin typeface="+mj-lt"/>
                <a:ea typeface="Arial"/>
                <a:cs typeface="Times New Roman" panose="02020603050405020304" pitchFamily="18" charset="0"/>
              </a:rPr>
              <a:t>BoF</a:t>
            </a:r>
            <a:r>
              <a:rPr lang="en-US" sz="2000" dirty="0">
                <a:solidFill>
                  <a:schemeClr val="bg1"/>
                </a:solidFill>
                <a:latin typeface="+mj-lt"/>
                <a:ea typeface="Arial"/>
                <a:cs typeface="Times New Roman" panose="02020603050405020304" pitchFamily="18" charset="0"/>
              </a:rPr>
              <a:t>, presentations, workshops and tutorials</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Create a community-focused HPC/AI benchmark suite</a:t>
            </a:r>
          </a:p>
          <a:p>
            <a:pPr marL="285750" indent="-285750">
              <a:buFont typeface="Arial" charset="0"/>
              <a:buChar char="•"/>
            </a:pPr>
            <a:r>
              <a:rPr lang="en-US" sz="2000" dirty="0">
                <a:solidFill>
                  <a:schemeClr val="bg1"/>
                </a:solidFill>
                <a:latin typeface="+mj-lt"/>
                <a:ea typeface="Arial"/>
                <a:cs typeface="Times New Roman" panose="02020603050405020304" pitchFamily="18" charset="0"/>
              </a:rPr>
              <a:t> Container recipes, best practices</a:t>
            </a:r>
          </a:p>
        </p:txBody>
      </p:sp>
    </p:spTree>
    <p:extLst>
      <p:ext uri="{BB962C8B-B14F-4D97-AF65-F5344CB8AC3E}">
        <p14:creationId xmlns:p14="http://schemas.microsoft.com/office/powerpoint/2010/main" val="4332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A2E8BE4E-7054-7647-9F9D-0B4516B276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23088" y="1015664"/>
            <a:ext cx="3914427" cy="3042173"/>
          </a:xfrm>
          <a:prstGeom prst="rect">
            <a:avLst/>
          </a:prstGeom>
        </p:spPr>
      </p:pic>
      <p:sp>
        <p:nvSpPr>
          <p:cNvPr id="5" name="Title 4"/>
          <p:cNvSpPr>
            <a:spLocks noGrp="1"/>
          </p:cNvSpPr>
          <p:nvPr>
            <p:ph type="title"/>
          </p:nvPr>
        </p:nvSpPr>
        <p:spPr>
          <a:xfrm>
            <a:off x="2" y="2"/>
            <a:ext cx="12191999" cy="1015663"/>
          </a:xfrm>
        </p:spPr>
        <p:txBody>
          <a:bodyPr/>
          <a:lstStyle/>
          <a:p>
            <a:pPr algn="ctr"/>
            <a:r>
              <a:rPr lang="en-US" sz="4000" dirty="0">
                <a:latin typeface="Intel Clear Pro" panose="020B0804020202060201" pitchFamily="34" charset="77"/>
                <a:ea typeface="Intel Clear Pro" panose="020B0804020202060201" pitchFamily="34" charset="77"/>
                <a:cs typeface="Intel Clear Pro" panose="020B0804020202060201" pitchFamily="34" charset="77"/>
              </a:rPr>
              <a:t>Deep learning Framework (optimizations by Intel)</a:t>
            </a:r>
          </a:p>
        </p:txBody>
      </p:sp>
      <p:sp>
        <p:nvSpPr>
          <p:cNvPr id="42" name="Rectangle 41">
            <a:extLst>
              <a:ext uri="{FF2B5EF4-FFF2-40B4-BE49-F238E27FC236}">
                <a16:creationId xmlns:a16="http://schemas.microsoft.com/office/drawing/2014/main" id="{F9377D96-1282-904D-A1EB-A1A7F8681184}"/>
              </a:ext>
            </a:extLst>
          </p:cNvPr>
          <p:cNvSpPr/>
          <p:nvPr/>
        </p:nvSpPr>
        <p:spPr>
          <a:xfrm>
            <a:off x="0" y="5892612"/>
            <a:ext cx="12192000" cy="408253"/>
          </a:xfrm>
          <a:prstGeom prst="rect">
            <a:avLst/>
          </a:prstGeom>
        </p:spPr>
        <p:txBody>
          <a:bodyPr wrap="square" lIns="60960" rIns="60960">
            <a:spAutoFit/>
          </a:bodyPr>
          <a:lstStyle/>
          <a:p>
            <a:pPr defTabSz="609523">
              <a:lnSpc>
                <a:spcPct val="85000"/>
              </a:lnSpc>
            </a:pPr>
            <a:r>
              <a:rPr lang="en-US" sz="800" i="1" dirty="0">
                <a:solidFill>
                  <a:prstClr val="white">
                    <a:lumMod val="50000"/>
                  </a:prstClr>
                </a:solidFill>
                <a:latin typeface="Intel Clear"/>
                <a:ea typeface="Arial Narrow" charset="0"/>
                <a:cs typeface="Arial Narrow" charset="0"/>
              </a:rPr>
              <a:t>SEE ALSO: Machine Learning Libraries for Python (</a:t>
            </a:r>
            <a:r>
              <a:rPr lang="en-US" sz="800" i="1" dirty="0" err="1">
                <a:solidFill>
                  <a:prstClr val="white">
                    <a:lumMod val="50000"/>
                  </a:prstClr>
                </a:solidFill>
                <a:latin typeface="Intel Clear"/>
                <a:ea typeface="Arial Narrow" charset="0"/>
                <a:cs typeface="Arial Narrow" charset="0"/>
              </a:rPr>
              <a:t>Scikit</a:t>
            </a:r>
            <a:r>
              <a:rPr lang="en-US" sz="800" i="1" dirty="0">
                <a:solidFill>
                  <a:prstClr val="white">
                    <a:lumMod val="50000"/>
                  </a:prstClr>
                </a:solidFill>
                <a:latin typeface="Intel Clear"/>
                <a:ea typeface="Arial Narrow" charset="0"/>
                <a:cs typeface="Arial Narrow" charset="0"/>
              </a:rPr>
              <a:t>-learn, Pandas, </a:t>
            </a:r>
            <a:r>
              <a:rPr lang="en-US" sz="800" i="1" dirty="0" err="1">
                <a:solidFill>
                  <a:prstClr val="white">
                    <a:lumMod val="50000"/>
                  </a:prstClr>
                </a:solidFill>
                <a:latin typeface="Intel Clear"/>
                <a:ea typeface="Arial Narrow" charset="0"/>
                <a:cs typeface="Arial Narrow" charset="0"/>
              </a:rPr>
              <a:t>NumPy</a:t>
            </a:r>
            <a:r>
              <a:rPr lang="en-US" sz="800" i="1" dirty="0">
                <a:solidFill>
                  <a:prstClr val="white">
                    <a:lumMod val="50000"/>
                  </a:prstClr>
                </a:solidFill>
                <a:latin typeface="Intel Clear"/>
                <a:ea typeface="Arial Narrow" charset="0"/>
                <a:cs typeface="Arial Narrow" charset="0"/>
              </a:rPr>
              <a:t>), R (Cart, </a:t>
            </a:r>
            <a:r>
              <a:rPr lang="en-US" sz="800" i="1" dirty="0" err="1">
                <a:solidFill>
                  <a:prstClr val="white">
                    <a:lumMod val="50000"/>
                  </a:prstClr>
                </a:solidFill>
                <a:latin typeface="Intel Clear"/>
                <a:ea typeface="Arial Narrow" charset="0"/>
                <a:cs typeface="Arial Narrow" charset="0"/>
              </a:rPr>
              <a:t>randomForest</a:t>
            </a:r>
            <a:r>
              <a:rPr lang="en-US" sz="800" i="1" dirty="0">
                <a:solidFill>
                  <a:prstClr val="white">
                    <a:lumMod val="50000"/>
                  </a:prstClr>
                </a:solidFill>
                <a:latin typeface="Intel Clear"/>
                <a:ea typeface="Arial Narrow" charset="0"/>
                <a:cs typeface="Arial Narrow" charset="0"/>
              </a:rPr>
              <a:t>, e1071), Distributed (</a:t>
            </a:r>
            <a:r>
              <a:rPr lang="en-US" sz="800" i="1" dirty="0" err="1">
                <a:solidFill>
                  <a:prstClr val="white">
                    <a:lumMod val="50000"/>
                  </a:prstClr>
                </a:solidFill>
                <a:latin typeface="Intel Clear"/>
                <a:ea typeface="Arial Narrow" charset="0"/>
                <a:cs typeface="Arial Narrow" charset="0"/>
              </a:rPr>
              <a:t>MlLib</a:t>
            </a:r>
            <a:r>
              <a:rPr lang="en-US" sz="800" i="1" dirty="0">
                <a:solidFill>
                  <a:prstClr val="white">
                    <a:lumMod val="50000"/>
                  </a:prstClr>
                </a:solidFill>
                <a:latin typeface="Intel Clear"/>
                <a:ea typeface="Arial Narrow" charset="0"/>
                <a:cs typeface="Arial Narrow" charset="0"/>
              </a:rPr>
              <a:t> on Spark, Mahout)</a:t>
            </a:r>
          </a:p>
          <a:p>
            <a:pPr defTabSz="609523">
              <a:lnSpc>
                <a:spcPct val="85000"/>
              </a:lnSpc>
            </a:pPr>
            <a:r>
              <a:rPr lang="en-US" sz="800" i="1" dirty="0">
                <a:solidFill>
                  <a:prstClr val="white">
                    <a:lumMod val="50000"/>
                  </a:prstClr>
                </a:solidFill>
                <a:latin typeface="Intel Clear"/>
                <a:ea typeface="Arial Narrow" charset="0"/>
                <a:cs typeface="Arial Narrow" charset="0"/>
              </a:rPr>
              <a:t>*Limited availability today</a:t>
            </a:r>
          </a:p>
          <a:p>
            <a:pPr defTabSz="609523">
              <a:lnSpc>
                <a:spcPct val="85000"/>
              </a:lnSpc>
            </a:pPr>
            <a:r>
              <a:rPr lang="en-US" sz="800" i="1" dirty="0">
                <a:solidFill>
                  <a:prstClr val="white">
                    <a:lumMod val="50000"/>
                  </a:prstClr>
                </a:solidFill>
                <a:latin typeface="Intel Clear"/>
                <a:ea typeface="Arial Narrow" charset="0"/>
                <a:cs typeface="Arial Narrow" charset="0"/>
              </a:rPr>
              <a:t>Other names and brands may be claimed as the property of others.</a:t>
            </a:r>
          </a:p>
        </p:txBody>
      </p:sp>
      <p:sp>
        <p:nvSpPr>
          <p:cNvPr id="53" name="Rectangle 52">
            <a:extLst>
              <a:ext uri="{FF2B5EF4-FFF2-40B4-BE49-F238E27FC236}">
                <a16:creationId xmlns:a16="http://schemas.microsoft.com/office/drawing/2014/main" id="{F9AA7BE4-5145-E749-A26F-A081CD47B33E}"/>
              </a:ext>
            </a:extLst>
          </p:cNvPr>
          <p:cNvSpPr/>
          <p:nvPr/>
        </p:nvSpPr>
        <p:spPr>
          <a:xfrm>
            <a:off x="601528" y="4482019"/>
            <a:ext cx="11661913" cy="913840"/>
          </a:xfrm>
          <a:prstGeom prst="rect">
            <a:avLst/>
          </a:prstGeom>
        </p:spPr>
        <p:txBody>
          <a:bodyPr wrap="square">
            <a:spAutoFit/>
          </a:bodyPr>
          <a:lstStyle/>
          <a:p>
            <a:pPr defTabSz="609539"/>
            <a:r>
              <a:rPr lang="en-US" sz="2669" i="1" kern="0" dirty="0">
                <a:solidFill>
                  <a:srgbClr val="0071C5"/>
                </a:solidFill>
                <a:latin typeface="Intel Clear"/>
              </a:rPr>
              <a:t>See installation guides at  </a:t>
            </a:r>
            <a:br>
              <a:rPr lang="en-US" sz="2669" i="1" kern="0" dirty="0">
                <a:solidFill>
                  <a:srgbClr val="0071C5"/>
                </a:solidFill>
                <a:latin typeface="Intel Clear"/>
              </a:rPr>
            </a:br>
            <a:r>
              <a:rPr lang="en-US" sz="2669" dirty="0">
                <a:solidFill>
                  <a:srgbClr val="0071C5"/>
                </a:solidFill>
                <a:latin typeface="Intel Clear"/>
                <a:hlinkClick r:id="rId4">
                  <a:extLst>
                    <a:ext uri="{A12FA001-AC4F-418D-AE19-62706E023703}">
                      <ahyp:hlinkClr xmlns:ahyp="http://schemas.microsoft.com/office/drawing/2018/hyperlinkcolor" val="tx"/>
                    </a:ext>
                  </a:extLst>
                </a:hlinkClick>
              </a:rPr>
              <a:t>ai.intel.com/framework-optimizations/</a:t>
            </a:r>
            <a:endParaRPr lang="en-US" sz="2669" dirty="0">
              <a:solidFill>
                <a:srgbClr val="0071C5"/>
              </a:solidFill>
              <a:latin typeface="Intel Clear"/>
            </a:endParaRPr>
          </a:p>
        </p:txBody>
      </p:sp>
      <p:pic>
        <p:nvPicPr>
          <p:cNvPr id="77" name="Picture 76">
            <a:extLst>
              <a:ext uri="{FF2B5EF4-FFF2-40B4-BE49-F238E27FC236}">
                <a16:creationId xmlns:a16="http://schemas.microsoft.com/office/drawing/2014/main" id="{4CB57080-35D7-0445-913D-DF0EC68817E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66209" y="1015664"/>
            <a:ext cx="3998937" cy="3042173"/>
          </a:xfrm>
          <a:prstGeom prst="rect">
            <a:avLst/>
          </a:prstGeom>
        </p:spPr>
      </p:pic>
      <p:sp>
        <p:nvSpPr>
          <p:cNvPr id="79" name="Cross 78">
            <a:extLst>
              <a:ext uri="{FF2B5EF4-FFF2-40B4-BE49-F238E27FC236}">
                <a16:creationId xmlns:a16="http://schemas.microsoft.com/office/drawing/2014/main" id="{5342CCAB-2196-0348-92FF-1BA9F0C70B09}"/>
              </a:ext>
            </a:extLst>
          </p:cNvPr>
          <p:cNvSpPr/>
          <p:nvPr/>
        </p:nvSpPr>
        <p:spPr>
          <a:xfrm>
            <a:off x="2158566" y="343387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0" name="Cross 79">
            <a:extLst>
              <a:ext uri="{FF2B5EF4-FFF2-40B4-BE49-F238E27FC236}">
                <a16:creationId xmlns:a16="http://schemas.microsoft.com/office/drawing/2014/main" id="{EA70E219-58A0-034D-A6E8-625A4F37E0CB}"/>
              </a:ext>
            </a:extLst>
          </p:cNvPr>
          <p:cNvSpPr/>
          <p:nvPr/>
        </p:nvSpPr>
        <p:spPr>
          <a:xfrm>
            <a:off x="4049027" y="343387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2" name="Cross 81">
            <a:extLst>
              <a:ext uri="{FF2B5EF4-FFF2-40B4-BE49-F238E27FC236}">
                <a16:creationId xmlns:a16="http://schemas.microsoft.com/office/drawing/2014/main" id="{2570675F-9FEA-A346-9611-88601360E906}"/>
              </a:ext>
            </a:extLst>
          </p:cNvPr>
          <p:cNvSpPr/>
          <p:nvPr/>
        </p:nvSpPr>
        <p:spPr>
          <a:xfrm>
            <a:off x="5939488" y="3444792"/>
            <a:ext cx="659581" cy="659581"/>
          </a:xfrm>
          <a:prstGeom prst="plus">
            <a:avLst>
              <a:gd name="adj" fmla="val 3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n-US">
              <a:solidFill>
                <a:prstClr val="white"/>
              </a:solidFill>
              <a:latin typeface="Intel Clear"/>
            </a:endParaRPr>
          </a:p>
        </p:txBody>
      </p:sp>
      <p:sp>
        <p:nvSpPr>
          <p:cNvPr id="83" name="TextBox 82">
            <a:extLst>
              <a:ext uri="{FF2B5EF4-FFF2-40B4-BE49-F238E27FC236}">
                <a16:creationId xmlns:a16="http://schemas.microsoft.com/office/drawing/2014/main" id="{BDC6C2EC-B606-284D-AB9B-F25C0BE99CB8}"/>
              </a:ext>
            </a:extLst>
          </p:cNvPr>
          <p:cNvSpPr txBox="1"/>
          <p:nvPr/>
        </p:nvSpPr>
        <p:spPr>
          <a:xfrm>
            <a:off x="8325226" y="1296728"/>
            <a:ext cx="963683" cy="2123658"/>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464">
              <a:lnSpc>
                <a:spcPct val="100000"/>
              </a:lnSpc>
            </a:pPr>
            <a:r>
              <a:rPr lang="en-US" sz="13800" kern="0" dirty="0">
                <a:solidFill>
                  <a:srgbClr val="0071C5"/>
                </a:solidFill>
                <a:latin typeface="Intel Clear Pro" panose="020B0804020202060201" pitchFamily="34" charset="77"/>
                <a:ea typeface="Intel Clear Pro" panose="020B0804020202060201" pitchFamily="34" charset="77"/>
                <a:cs typeface="Intel Clear Pro" panose="020B0804020202060201" pitchFamily="34" charset="77"/>
              </a:rPr>
              <a:t>=</a:t>
            </a:r>
          </a:p>
        </p:txBody>
      </p:sp>
      <p:pic>
        <p:nvPicPr>
          <p:cNvPr id="30" name="Picture 29">
            <a:extLst>
              <a:ext uri="{FF2B5EF4-FFF2-40B4-BE49-F238E27FC236}">
                <a16:creationId xmlns:a16="http://schemas.microsoft.com/office/drawing/2014/main" id="{107CDB4D-1011-4DCC-B572-0B51557D9BB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288909" y="1860283"/>
            <a:ext cx="2752137" cy="1531334"/>
          </a:xfrm>
          <a:prstGeom prst="rect">
            <a:avLst/>
          </a:prstGeom>
          <a:ln w="1270">
            <a:solidFill>
              <a:srgbClr val="7F8187"/>
            </a:solidFill>
          </a:ln>
        </p:spPr>
      </p:pic>
      <p:pic>
        <p:nvPicPr>
          <p:cNvPr id="31" name="Picture 30">
            <a:extLst>
              <a:ext uri="{FF2B5EF4-FFF2-40B4-BE49-F238E27FC236}">
                <a16:creationId xmlns:a16="http://schemas.microsoft.com/office/drawing/2014/main" id="{B5ACE35C-AEC0-4127-B67F-09C9630DCB4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45906" y="1738552"/>
            <a:ext cx="1838142" cy="1111633"/>
          </a:xfrm>
          <a:prstGeom prst="rect">
            <a:avLst/>
          </a:prstGeom>
          <a:ln>
            <a:noFill/>
          </a:ln>
        </p:spPr>
      </p:pic>
    </p:spTree>
    <p:extLst>
      <p:ext uri="{BB962C8B-B14F-4D97-AF65-F5344CB8AC3E}">
        <p14:creationId xmlns:p14="http://schemas.microsoft.com/office/powerpoint/2010/main" val="309901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p:cNvGraphicFramePr>
            <a:graphicFrameLocks noGrp="1"/>
          </p:cNvGraphicFramePr>
          <p:nvPr/>
        </p:nvGraphicFramePr>
        <p:xfrm>
          <a:off x="359711" y="1402640"/>
          <a:ext cx="1771227" cy="3545090"/>
        </p:xfrm>
        <a:graphic>
          <a:graphicData uri="http://schemas.openxmlformats.org/drawingml/2006/table">
            <a:tbl>
              <a:tblPr firstRow="1" bandRow="1">
                <a:tableStyleId>{5C22544A-7EE6-4342-B048-85BDC9FD1C3A}</a:tableStyleId>
              </a:tblPr>
              <a:tblGrid>
                <a:gridCol w="1771227">
                  <a:extLst>
                    <a:ext uri="{9D8B030D-6E8A-4147-A177-3AD203B41FA5}">
                      <a16:colId xmlns:a16="http://schemas.microsoft.com/office/drawing/2014/main" val="20000"/>
                    </a:ext>
                  </a:extLst>
                </a:gridCol>
              </a:tblGrid>
              <a:tr h="9442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Intel Clear Light" panose="020B0404020203020204" pitchFamily="34" charset="0"/>
                          <a:ea typeface="Intel Clear Light" panose="020B0404020203020204" pitchFamily="34" charset="0"/>
                          <a:cs typeface="Intel Clear Light" panose="020B0404020203020204" pitchFamily="34" charset="0"/>
                        </a:rPr>
                        <a:t>Linear Algebra</a:t>
                      </a:r>
                    </a:p>
                  </a:txBody>
                  <a:tcPr marL="162411" marR="162411" marT="81205" marB="81205" anchor="ctr">
                    <a:solidFill>
                      <a:schemeClr val="accent2"/>
                    </a:solidFill>
                  </a:tcPr>
                </a:tc>
                <a:extLst>
                  <a:ext uri="{0D108BD9-81ED-4DB2-BD59-A6C34878D82A}">
                    <a16:rowId xmlns:a16="http://schemas.microsoft.com/office/drawing/2014/main" val="10000"/>
                  </a:ext>
                </a:extLst>
              </a:tr>
              <a:tr h="2600811">
                <a:tc>
                  <a:txBody>
                    <a:bodyPr/>
                    <a:lstStyle/>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BLAS</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LAPACK</a:t>
                      </a:r>
                    </a:p>
                    <a:p>
                      <a:pPr marL="120650" indent="-120650" algn="l">
                        <a:buFont typeface="Arial" panose="020B0604020202020204" pitchFamily="34" charset="0"/>
                        <a:buChar char="•"/>
                      </a:pPr>
                      <a:r>
                        <a:rPr lang="en-US" sz="1600" dirty="0" err="1">
                          <a:latin typeface="Intel Clear" panose="020B0604020203020204" pitchFamily="34" charset="0"/>
                          <a:ea typeface="Intel Clear" panose="020B0604020203020204" pitchFamily="34" charset="0"/>
                          <a:cs typeface="Intel Clear" panose="020B0604020203020204" pitchFamily="34" charset="0"/>
                        </a:rPr>
                        <a:t>ScaLAPACK</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Sparse BLAS</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Sparse Solvers</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Iterative </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PARDISO* SMP &amp; Cluster</a:t>
                      </a:r>
                    </a:p>
                  </a:txBody>
                  <a:tcPr marL="162411" marR="162411" marT="81205" marB="81205"/>
                </a:tc>
                <a:extLst>
                  <a:ext uri="{0D108BD9-81ED-4DB2-BD59-A6C34878D82A}">
                    <a16:rowId xmlns:a16="http://schemas.microsoft.com/office/drawing/2014/main" val="10001"/>
                  </a:ext>
                </a:extLst>
              </a:tr>
            </a:tbl>
          </a:graphicData>
        </a:graphic>
      </p:graphicFrame>
      <p:graphicFrame>
        <p:nvGraphicFramePr>
          <p:cNvPr id="41" name="Table 40"/>
          <p:cNvGraphicFramePr>
            <a:graphicFrameLocks noGrp="1"/>
          </p:cNvGraphicFramePr>
          <p:nvPr/>
        </p:nvGraphicFramePr>
        <p:xfrm>
          <a:off x="2665903" y="1398027"/>
          <a:ext cx="1733827" cy="2301158"/>
        </p:xfrm>
        <a:graphic>
          <a:graphicData uri="http://schemas.openxmlformats.org/drawingml/2006/table">
            <a:tbl>
              <a:tblPr firstRow="1" bandRow="1">
                <a:tableStyleId>{5C22544A-7EE6-4342-B048-85BDC9FD1C3A}</a:tableStyleId>
              </a:tblPr>
              <a:tblGrid>
                <a:gridCol w="1733827">
                  <a:extLst>
                    <a:ext uri="{9D8B030D-6E8A-4147-A177-3AD203B41FA5}">
                      <a16:colId xmlns:a16="http://schemas.microsoft.com/office/drawing/2014/main" val="20000"/>
                    </a:ext>
                  </a:extLst>
                </a:gridCol>
              </a:tblGrid>
              <a:tr h="91954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Intel Clear Light" panose="020B0404020203020204" pitchFamily="34" charset="0"/>
                          <a:ea typeface="Intel Clear Light" panose="020B0404020203020204" pitchFamily="34" charset="0"/>
                          <a:cs typeface="Intel Clear Light" panose="020B0404020203020204" pitchFamily="34" charset="0"/>
                        </a:rPr>
                        <a:t>Fast Fourier Transforms</a:t>
                      </a:r>
                    </a:p>
                  </a:txBody>
                  <a:tcPr marL="162411" marR="162411" marT="81205" marB="81205" anchor="ctr">
                    <a:solidFill>
                      <a:schemeClr val="accent2"/>
                    </a:solidFill>
                  </a:tcPr>
                </a:tc>
                <a:extLst>
                  <a:ext uri="{0D108BD9-81ED-4DB2-BD59-A6C34878D82A}">
                    <a16:rowId xmlns:a16="http://schemas.microsoft.com/office/drawing/2014/main" val="10000"/>
                  </a:ext>
                </a:extLst>
              </a:tr>
              <a:tr h="1381611">
                <a:tc>
                  <a:txBody>
                    <a:bodyPr/>
                    <a:lstStyle/>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Multidimensional</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FFTW interfaces</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Cluster FFT</a:t>
                      </a:r>
                    </a:p>
                  </a:txBody>
                  <a:tcPr marL="162411" marR="162411" marT="81205" marB="81205"/>
                </a:tc>
                <a:extLst>
                  <a:ext uri="{0D108BD9-81ED-4DB2-BD59-A6C34878D82A}">
                    <a16:rowId xmlns:a16="http://schemas.microsoft.com/office/drawing/2014/main" val="10001"/>
                  </a:ext>
                </a:extLst>
              </a:tr>
            </a:tbl>
          </a:graphicData>
        </a:graphic>
      </p:graphicFrame>
      <p:graphicFrame>
        <p:nvGraphicFramePr>
          <p:cNvPr id="43" name="Table 42"/>
          <p:cNvGraphicFramePr>
            <a:graphicFrameLocks noGrp="1"/>
          </p:cNvGraphicFramePr>
          <p:nvPr/>
        </p:nvGraphicFramePr>
        <p:xfrm>
          <a:off x="4885026" y="1407765"/>
          <a:ext cx="1762517" cy="3254834"/>
        </p:xfrm>
        <a:graphic>
          <a:graphicData uri="http://schemas.openxmlformats.org/drawingml/2006/table">
            <a:tbl>
              <a:tblPr firstRow="1" bandRow="1">
                <a:tableStyleId>{5C22544A-7EE6-4342-B048-85BDC9FD1C3A}</a:tableStyleId>
              </a:tblPr>
              <a:tblGrid>
                <a:gridCol w="1762517">
                  <a:extLst>
                    <a:ext uri="{9D8B030D-6E8A-4147-A177-3AD203B41FA5}">
                      <a16:colId xmlns:a16="http://schemas.microsoft.com/office/drawing/2014/main" val="20000"/>
                    </a:ext>
                  </a:extLst>
                </a:gridCol>
              </a:tblGrid>
              <a:tr h="89786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Intel Clear Light" panose="020B0404020203020204" pitchFamily="34" charset="0"/>
                          <a:ea typeface="Intel Clear Light" panose="020B0404020203020204" pitchFamily="34" charset="0"/>
                          <a:cs typeface="Intel Clear Light" panose="020B0404020203020204" pitchFamily="34" charset="0"/>
                        </a:rPr>
                        <a:t>Vector RNGs</a:t>
                      </a:r>
                    </a:p>
                  </a:txBody>
                  <a:tcPr marL="162411" marR="162411" marT="81205" marB="81205" anchor="ctr">
                    <a:solidFill>
                      <a:schemeClr val="accent2"/>
                    </a:solidFill>
                  </a:tcPr>
                </a:tc>
                <a:extLst>
                  <a:ext uri="{0D108BD9-81ED-4DB2-BD59-A6C34878D82A}">
                    <a16:rowId xmlns:a16="http://schemas.microsoft.com/office/drawing/2014/main" val="10000"/>
                  </a:ext>
                </a:extLst>
              </a:tr>
              <a:tr h="2356971">
                <a:tc>
                  <a:txBody>
                    <a:bodyPr/>
                    <a:lstStyle/>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Congruential</a:t>
                      </a: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Wichmann-Hill</a:t>
                      </a:r>
                    </a:p>
                    <a:p>
                      <a:pPr marL="120650" indent="-120650" algn="l">
                        <a:buFont typeface="Arial" panose="020B0604020202020204" pitchFamily="34" charset="0"/>
                        <a:buChar char="•"/>
                      </a:pPr>
                      <a:r>
                        <a:rPr lang="en-US" sz="1600" dirty="0" err="1">
                          <a:latin typeface="Intel Clear" panose="020B0604020203020204" pitchFamily="34" charset="0"/>
                          <a:ea typeface="Intel Clear" panose="020B0604020203020204" pitchFamily="34" charset="0"/>
                          <a:cs typeface="Intel Clear" panose="020B0604020203020204" pitchFamily="34" charset="0"/>
                        </a:rPr>
                        <a:t>Mersenne</a:t>
                      </a:r>
                      <a:r>
                        <a:rPr lang="en-US" sz="1600" dirty="0">
                          <a:latin typeface="Intel Clear" panose="020B0604020203020204" pitchFamily="34" charset="0"/>
                          <a:ea typeface="Intel Clear" panose="020B0604020203020204" pitchFamily="34" charset="0"/>
                          <a:cs typeface="Intel Clear" panose="020B0604020203020204" pitchFamily="34" charset="0"/>
                        </a:rPr>
                        <a:t> Twister</a:t>
                      </a:r>
                    </a:p>
                    <a:p>
                      <a:pPr marL="120650" indent="-120650" algn="l">
                        <a:buFont typeface="Arial" panose="020B0604020202020204" pitchFamily="34" charset="0"/>
                        <a:buChar char="•"/>
                      </a:pPr>
                      <a:r>
                        <a:rPr lang="en-US" sz="1600" dirty="0" err="1">
                          <a:latin typeface="Intel Clear" panose="020B0604020203020204" pitchFamily="34" charset="0"/>
                          <a:ea typeface="Intel Clear" panose="020B0604020203020204" pitchFamily="34" charset="0"/>
                          <a:cs typeface="Intel Clear" panose="020B0604020203020204" pitchFamily="34" charset="0"/>
                        </a:rPr>
                        <a:t>Sobol</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pPr marL="120650" indent="-120650" algn="l">
                        <a:buFont typeface="Arial" panose="020B0604020202020204" pitchFamily="34" charset="0"/>
                        <a:buChar char="•"/>
                      </a:pPr>
                      <a:r>
                        <a:rPr lang="en-US" sz="1600" dirty="0" err="1">
                          <a:latin typeface="Intel Clear" panose="020B0604020203020204" pitchFamily="34" charset="0"/>
                          <a:ea typeface="Intel Clear" panose="020B0604020203020204" pitchFamily="34" charset="0"/>
                          <a:cs typeface="Intel Clear" panose="020B0604020203020204" pitchFamily="34" charset="0"/>
                        </a:rPr>
                        <a:t>Neiderreiter</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pPr marL="120650" indent="-120650" algn="l">
                        <a:buFont typeface="Arial" panose="020B0604020202020204" pitchFamily="34" charset="0"/>
                        <a:buChar char="•"/>
                      </a:pPr>
                      <a:r>
                        <a:rPr lang="en-US" sz="1600" dirty="0">
                          <a:latin typeface="Intel Clear" panose="020B0604020203020204" pitchFamily="34" charset="0"/>
                          <a:ea typeface="Intel Clear" panose="020B0604020203020204" pitchFamily="34" charset="0"/>
                          <a:cs typeface="Intel Clear" panose="020B0604020203020204" pitchFamily="34" charset="0"/>
                        </a:rPr>
                        <a:t>Non-deterministic</a:t>
                      </a:r>
                    </a:p>
                  </a:txBody>
                  <a:tcPr marL="162411" marR="162411" marT="81205" marB="81205"/>
                </a:tc>
                <a:extLst>
                  <a:ext uri="{0D108BD9-81ED-4DB2-BD59-A6C34878D82A}">
                    <a16:rowId xmlns:a16="http://schemas.microsoft.com/office/drawing/2014/main" val="10001"/>
                  </a:ext>
                </a:extLst>
              </a:tr>
            </a:tbl>
          </a:graphicData>
        </a:graphic>
      </p:graphicFrame>
      <p:graphicFrame>
        <p:nvGraphicFramePr>
          <p:cNvPr id="44" name="Table 43"/>
          <p:cNvGraphicFramePr>
            <a:graphicFrameLocks noGrp="1"/>
          </p:cNvGraphicFramePr>
          <p:nvPr/>
        </p:nvGraphicFramePr>
        <p:xfrm>
          <a:off x="7065285" y="1417141"/>
          <a:ext cx="1636587" cy="3057410"/>
        </p:xfrm>
        <a:graphic>
          <a:graphicData uri="http://schemas.openxmlformats.org/drawingml/2006/table">
            <a:tbl>
              <a:tblPr firstRow="1" bandRow="1">
                <a:tableStyleId>{5C22544A-7EE6-4342-B048-85BDC9FD1C3A}</a:tableStyleId>
              </a:tblPr>
              <a:tblGrid>
                <a:gridCol w="1636587">
                  <a:extLst>
                    <a:ext uri="{9D8B030D-6E8A-4147-A177-3AD203B41FA5}">
                      <a16:colId xmlns:a16="http://schemas.microsoft.com/office/drawing/2014/main" val="20000"/>
                    </a:ext>
                  </a:extLst>
                </a:gridCol>
              </a:tblGrid>
              <a:tr h="9442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Intel Clear "/>
                          <a:cs typeface="Neo Sans Intel"/>
                        </a:rPr>
                        <a:t>Summary Statistics</a:t>
                      </a:r>
                    </a:p>
                  </a:txBody>
                  <a:tcPr marL="162411" marR="162411" marT="81205" marB="81205" anchor="ctr">
                    <a:solidFill>
                      <a:schemeClr val="accent2"/>
                    </a:solidFill>
                  </a:tcPr>
                </a:tc>
                <a:extLst>
                  <a:ext uri="{0D108BD9-81ED-4DB2-BD59-A6C34878D82A}">
                    <a16:rowId xmlns:a16="http://schemas.microsoft.com/office/drawing/2014/main" val="10000"/>
                  </a:ext>
                </a:extLst>
              </a:tr>
              <a:tr h="2113131">
                <a:tc>
                  <a:txBody>
                    <a:bodyPr/>
                    <a:lstStyle/>
                    <a:p>
                      <a:pPr marL="120650" indent="-120650" algn="l">
                        <a:buFont typeface="Arial" panose="020B0604020202020204" pitchFamily="34" charset="0"/>
                        <a:buChar char="•"/>
                      </a:pPr>
                      <a:r>
                        <a:rPr lang="en-US" sz="1600" dirty="0">
                          <a:latin typeface="Intel Clear "/>
                        </a:rPr>
                        <a:t>Kurtosis</a:t>
                      </a:r>
                    </a:p>
                    <a:p>
                      <a:pPr marL="120650" indent="-120650" algn="l">
                        <a:buFont typeface="Arial" panose="020B0604020202020204" pitchFamily="34" charset="0"/>
                        <a:buChar char="•"/>
                      </a:pPr>
                      <a:r>
                        <a:rPr lang="en-US" sz="1600" dirty="0">
                          <a:latin typeface="Intel Clear "/>
                        </a:rPr>
                        <a:t>Variation coefficient</a:t>
                      </a:r>
                    </a:p>
                    <a:p>
                      <a:pPr marL="120650" indent="-120650" algn="l">
                        <a:buFont typeface="Arial" panose="020B0604020202020204" pitchFamily="34" charset="0"/>
                        <a:buChar char="•"/>
                      </a:pPr>
                      <a:r>
                        <a:rPr lang="en-US" sz="1600" dirty="0">
                          <a:latin typeface="Intel Clear "/>
                        </a:rPr>
                        <a:t>Order statistics</a:t>
                      </a:r>
                    </a:p>
                    <a:p>
                      <a:pPr marL="120650" indent="-120650" algn="l">
                        <a:buFont typeface="Arial" panose="020B0604020202020204" pitchFamily="34" charset="0"/>
                        <a:buChar char="•"/>
                      </a:pPr>
                      <a:r>
                        <a:rPr lang="en-US" sz="1600" dirty="0">
                          <a:latin typeface="Intel Clear "/>
                        </a:rPr>
                        <a:t>Min/max</a:t>
                      </a:r>
                    </a:p>
                    <a:p>
                      <a:pPr marL="120650" indent="-120650" algn="l">
                        <a:buFont typeface="Arial" panose="020B0604020202020204" pitchFamily="34" charset="0"/>
                        <a:buChar char="•"/>
                      </a:pPr>
                      <a:r>
                        <a:rPr lang="en-US" sz="1600" dirty="0">
                          <a:latin typeface="Intel Clear "/>
                        </a:rPr>
                        <a:t>Variance-covariance</a:t>
                      </a:r>
                    </a:p>
                  </a:txBody>
                  <a:tcPr marL="162411" marR="162411" marT="81205" marB="81205"/>
                </a:tc>
                <a:extLst>
                  <a:ext uri="{0D108BD9-81ED-4DB2-BD59-A6C34878D82A}">
                    <a16:rowId xmlns:a16="http://schemas.microsoft.com/office/drawing/2014/main" val="10001"/>
                  </a:ext>
                </a:extLst>
              </a:tr>
            </a:tbl>
          </a:graphicData>
        </a:graphic>
      </p:graphicFrame>
      <p:graphicFrame>
        <p:nvGraphicFramePr>
          <p:cNvPr id="45" name="Table 44"/>
          <p:cNvGraphicFramePr>
            <a:graphicFrameLocks noGrp="1"/>
          </p:cNvGraphicFramePr>
          <p:nvPr/>
        </p:nvGraphicFramePr>
        <p:xfrm>
          <a:off x="9303110" y="1417778"/>
          <a:ext cx="1999341" cy="3198010"/>
        </p:xfrm>
        <a:graphic>
          <a:graphicData uri="http://schemas.openxmlformats.org/drawingml/2006/table">
            <a:tbl>
              <a:tblPr firstRow="1" bandRow="1">
                <a:tableStyleId>{93296810-A885-4BE3-A3E7-6D5BEEA58F35}</a:tableStyleId>
              </a:tblPr>
              <a:tblGrid>
                <a:gridCol w="1999341">
                  <a:extLst>
                    <a:ext uri="{9D8B030D-6E8A-4147-A177-3AD203B41FA5}">
                      <a16:colId xmlns:a16="http://schemas.microsoft.com/office/drawing/2014/main" val="20000"/>
                    </a:ext>
                  </a:extLst>
                </a:gridCol>
              </a:tblGrid>
              <a:tr h="92427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b="1" dirty="0">
                          <a:cs typeface="+mn-cs"/>
                        </a:rPr>
                        <a:t>DNN</a:t>
                      </a:r>
                      <a:r>
                        <a:rPr lang="en-US" sz="1900" b="1" baseline="0" dirty="0">
                          <a:cs typeface="+mn-cs"/>
                        </a:rPr>
                        <a:t> Primitives</a:t>
                      </a:r>
                      <a:endParaRPr lang="en-US" sz="1900" b="1" dirty="0">
                        <a:cs typeface="Neo Sans Intel"/>
                      </a:endParaRPr>
                    </a:p>
                  </a:txBody>
                  <a:tcPr marL="162411" marR="162411" marT="81205" marB="81205" anchor="ctr">
                    <a:solidFill>
                      <a:schemeClr val="accent2"/>
                    </a:solidFill>
                  </a:tcPr>
                </a:tc>
                <a:extLst>
                  <a:ext uri="{0D108BD9-81ED-4DB2-BD59-A6C34878D82A}">
                    <a16:rowId xmlns:a16="http://schemas.microsoft.com/office/drawing/2014/main" val="10000"/>
                  </a:ext>
                </a:extLst>
              </a:tr>
              <a:tr h="2273735">
                <a:tc>
                  <a:txBody>
                    <a:bodyPr/>
                    <a:lstStyle/>
                    <a:p>
                      <a:pPr marL="120650" indent="-120650" algn="l">
                        <a:buFont typeface="Arial" panose="020B0604020202020204" pitchFamily="34" charset="0"/>
                        <a:buChar char="•"/>
                      </a:pPr>
                      <a:r>
                        <a:rPr lang="en-US" sz="1600" dirty="0"/>
                        <a:t>Convolution</a:t>
                      </a:r>
                    </a:p>
                    <a:p>
                      <a:pPr marL="120650" indent="-120650" algn="l">
                        <a:buFont typeface="Arial" panose="020B0604020202020204" pitchFamily="34" charset="0"/>
                        <a:buChar char="•"/>
                      </a:pPr>
                      <a:r>
                        <a:rPr lang="en-US" sz="1600" dirty="0"/>
                        <a:t>Pooling</a:t>
                      </a:r>
                    </a:p>
                    <a:p>
                      <a:pPr marL="120650" indent="-120650" algn="l">
                        <a:buFont typeface="Arial" panose="020B0604020202020204" pitchFamily="34" charset="0"/>
                        <a:buChar char="•"/>
                      </a:pPr>
                      <a:r>
                        <a:rPr lang="en-US" sz="1600" dirty="0"/>
                        <a:t>Normalization</a:t>
                      </a:r>
                    </a:p>
                    <a:p>
                      <a:pPr marL="120650" indent="-120650" algn="l">
                        <a:buFont typeface="Arial" panose="020B0604020202020204" pitchFamily="34" charset="0"/>
                        <a:buChar char="•"/>
                      </a:pPr>
                      <a:r>
                        <a:rPr lang="en-US" sz="1600" dirty="0" err="1"/>
                        <a:t>ReLU</a:t>
                      </a:r>
                      <a:endParaRPr lang="en-US" sz="1600" dirty="0"/>
                    </a:p>
                    <a:p>
                      <a:pPr marL="120650" indent="-120650" algn="l">
                        <a:buFont typeface="Arial" panose="020B0604020202020204" pitchFamily="34" charset="0"/>
                        <a:buChar char="•"/>
                      </a:pPr>
                      <a:r>
                        <a:rPr lang="en-US" sz="1600" dirty="0" err="1"/>
                        <a:t>Softmax</a:t>
                      </a:r>
                      <a:endParaRPr lang="en-US" sz="1600" dirty="0"/>
                    </a:p>
                    <a:p>
                      <a:pPr marL="120650" indent="-120650" algn="l">
                        <a:buFont typeface="Arial" panose="020B0604020202020204" pitchFamily="34" charset="0"/>
                        <a:buChar char="•"/>
                      </a:pPr>
                      <a:r>
                        <a:rPr lang="en-US" sz="1600" dirty="0" err="1"/>
                        <a:t>InnerProduct</a:t>
                      </a:r>
                      <a:endParaRPr lang="en-US" sz="1600" dirty="0"/>
                    </a:p>
                    <a:p>
                      <a:pPr marL="120650" indent="-120650" algn="l">
                        <a:buFont typeface="Arial" panose="020B0604020202020204" pitchFamily="34" charset="0"/>
                        <a:buChar char="•"/>
                      </a:pPr>
                      <a:r>
                        <a:rPr lang="en-US" sz="1600" dirty="0"/>
                        <a:t>Slice</a:t>
                      </a:r>
                    </a:p>
                    <a:p>
                      <a:pPr marL="120650" indent="-120650" algn="l">
                        <a:buFont typeface="Arial" panose="020B0604020202020204" pitchFamily="34" charset="0"/>
                        <a:buChar char="•"/>
                      </a:pPr>
                      <a:r>
                        <a:rPr lang="en-US" sz="1600" dirty="0" err="1"/>
                        <a:t>Concat</a:t>
                      </a:r>
                      <a:endParaRPr lang="en-US" sz="1600" dirty="0"/>
                    </a:p>
                  </a:txBody>
                  <a:tcPr marL="162411" marR="162411" marT="81205" marB="81205">
                    <a:solidFill>
                      <a:srgbClr val="CBD5EA"/>
                    </a:solidFill>
                  </a:tcPr>
                </a:tc>
                <a:extLst>
                  <a:ext uri="{0D108BD9-81ED-4DB2-BD59-A6C34878D82A}">
                    <a16:rowId xmlns:a16="http://schemas.microsoft.com/office/drawing/2014/main" val="10001"/>
                  </a:ext>
                </a:extLst>
              </a:tr>
            </a:tbl>
          </a:graphicData>
        </a:graphic>
      </p:graphicFrame>
      <p:sp>
        <p:nvSpPr>
          <p:cNvPr id="8" name="Content Placeholder 3"/>
          <p:cNvSpPr txBox="1">
            <a:spLocks/>
          </p:cNvSpPr>
          <p:nvPr/>
        </p:nvSpPr>
        <p:spPr>
          <a:xfrm>
            <a:off x="1185809" y="5181601"/>
            <a:ext cx="9816151" cy="1248228"/>
          </a:xfrm>
          <a:prstGeom prst="rect">
            <a:avLst/>
          </a:prstGeom>
        </p:spPr>
        <p:txBody>
          <a:bodyPr>
            <a:normAutofit/>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09585">
              <a:buClr>
                <a:prstClr val="black"/>
              </a:buClr>
              <a:buNone/>
            </a:pPr>
            <a:r>
              <a:rPr lang="en-US" sz="2400" kern="0" dirty="0">
                <a:solidFill>
                  <a:prstClr val="black"/>
                </a:solidFill>
                <a:latin typeface="Intel Clear"/>
              </a:rPr>
              <a:t>Many Intel optimizations are merged in </a:t>
            </a:r>
            <a:r>
              <a:rPr lang="en-US" sz="2400" kern="0" dirty="0" err="1">
                <a:solidFill>
                  <a:prstClr val="black"/>
                </a:solidFill>
                <a:latin typeface="Intel Clear"/>
              </a:rPr>
              <a:t>Tensorflow</a:t>
            </a:r>
            <a:r>
              <a:rPr lang="en-US" sz="2400" kern="0" dirty="0">
                <a:solidFill>
                  <a:prstClr val="black"/>
                </a:solidFill>
                <a:latin typeface="Intel Clear"/>
              </a:rPr>
              <a:t>™ r1.1 (and above)</a:t>
            </a:r>
          </a:p>
        </p:txBody>
      </p:sp>
      <p:sp>
        <p:nvSpPr>
          <p:cNvPr id="9" name="Title 3">
            <a:extLst>
              <a:ext uri="{FF2B5EF4-FFF2-40B4-BE49-F238E27FC236}">
                <a16:creationId xmlns:a16="http://schemas.microsoft.com/office/drawing/2014/main" id="{ED7AE088-9052-4CBD-A0B4-A662A17B4FFF}"/>
              </a:ext>
            </a:extLst>
          </p:cNvPr>
          <p:cNvSpPr txBox="1">
            <a:spLocks/>
          </p:cNvSpPr>
          <p:nvPr/>
        </p:nvSpPr>
        <p:spPr>
          <a:xfrm>
            <a:off x="607484" y="411797"/>
            <a:ext cx="10972800" cy="1158240"/>
          </a:xfrm>
          <a:prstGeom prst="rect">
            <a:avLst/>
          </a:prstGeom>
        </p:spPr>
        <p:txBody>
          <a:bodyPr/>
          <a:lstStyle>
            <a:lvl1pPr algn="l" defTabSz="457200" rtl="0" eaLnBrk="1" latinLnBrk="0" hangingPunct="1">
              <a:lnSpc>
                <a:spcPct val="100000"/>
              </a:lnSpc>
              <a:spcBef>
                <a:spcPct val="0"/>
              </a:spcBef>
              <a:buNone/>
              <a:defRPr sz="3200" b="0" i="0" kern="1200" spc="0" baseline="0">
                <a:solidFill>
                  <a:srgbClr val="344C5E"/>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defTabSz="609585"/>
            <a:r>
              <a:rPr lang="en-GB" sz="4267" dirty="0">
                <a:solidFill>
                  <a:srgbClr val="0071C5">
                    <a:lumMod val="50000"/>
                  </a:srgbClr>
                </a:solidFill>
              </a:rPr>
              <a:t>MKL / MKL-DNN contributions</a:t>
            </a:r>
            <a:endParaRPr lang="en-GB" sz="4267" b="1" dirty="0">
              <a:solidFill>
                <a:srgbClr val="0071C5">
                  <a:lumMod val="50000"/>
                </a:srgbClr>
              </a:solidFill>
            </a:endParaRPr>
          </a:p>
        </p:txBody>
      </p:sp>
    </p:spTree>
    <p:extLst>
      <p:ext uri="{BB962C8B-B14F-4D97-AF65-F5344CB8AC3E}">
        <p14:creationId xmlns:p14="http://schemas.microsoft.com/office/powerpoint/2010/main" val="177164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45"/>
                                        </p:tgtEl>
                                      </p:cBhvr>
                                    </p:animEffect>
                                    <p:animScale>
                                      <p:cBhvr>
                                        <p:cTn id="7" dur="50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How TO Get it?</a:t>
            </a:r>
            <a:br>
              <a:rPr lang="de-DE" dirty="0"/>
            </a:br>
            <a:endParaRPr lang="de-DE" dirty="0"/>
          </a:p>
        </p:txBody>
      </p:sp>
      <p:sp>
        <p:nvSpPr>
          <p:cNvPr id="14" name="Rectangle 13"/>
          <p:cNvSpPr/>
          <p:nvPr/>
        </p:nvSpPr>
        <p:spPr>
          <a:xfrm>
            <a:off x="490344" y="1074399"/>
            <a:ext cx="10922467" cy="461665"/>
          </a:xfrm>
          <a:prstGeom prst="rect">
            <a:avLst/>
          </a:prstGeom>
        </p:spPr>
        <p:txBody>
          <a:bodyPr wrap="square">
            <a:spAutoFit/>
          </a:bodyPr>
          <a:lstStyle/>
          <a:p>
            <a:pPr defTabSz="609585"/>
            <a:r>
              <a:rPr lang="en-US" sz="2400" dirty="0">
                <a:solidFill>
                  <a:srgbClr val="009CDA">
                    <a:lumMod val="50000"/>
                  </a:srgbClr>
                </a:solidFill>
                <a:latin typeface="Intel Clear"/>
              </a:rPr>
              <a:t>Customize the install process and build your own optimized system</a:t>
            </a:r>
            <a:endParaRPr lang="de-DE" sz="2400" dirty="0">
              <a:solidFill>
                <a:srgbClr val="009CDA">
                  <a:lumMod val="50000"/>
                </a:srgbClr>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Rectangle 4"/>
          <p:cNvSpPr/>
          <p:nvPr/>
        </p:nvSpPr>
        <p:spPr>
          <a:xfrm>
            <a:off x="825293" y="3823624"/>
            <a:ext cx="2438297" cy="116618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400" dirty="0" err="1">
                <a:solidFill>
                  <a:prstClr val="white"/>
                </a:solidFill>
                <a:latin typeface="Intel Clear"/>
              </a:rPr>
              <a:t>Bazel</a:t>
            </a:r>
            <a:endParaRPr lang="en-GB" sz="2400" dirty="0">
              <a:solidFill>
                <a:prstClr val="white"/>
              </a:solidFill>
              <a:latin typeface="Intel Clear"/>
            </a:endParaRPr>
          </a:p>
          <a:p>
            <a:pPr algn="ctr" defTabSz="609585"/>
            <a:r>
              <a:rPr lang="en-GB" sz="1333" dirty="0">
                <a:solidFill>
                  <a:prstClr val="white"/>
                </a:solidFill>
                <a:latin typeface="Intel Clear"/>
              </a:rPr>
              <a:t>(java&gt;8, </a:t>
            </a:r>
            <a:r>
              <a:rPr lang="en-GB" sz="1333" dirty="0" err="1">
                <a:solidFill>
                  <a:prstClr val="white"/>
                </a:solidFill>
                <a:latin typeface="Intel Clear"/>
              </a:rPr>
              <a:t>gcc</a:t>
            </a:r>
            <a:r>
              <a:rPr lang="en-GB" sz="1333" dirty="0">
                <a:solidFill>
                  <a:prstClr val="white"/>
                </a:solidFill>
                <a:latin typeface="Intel Clear"/>
              </a:rPr>
              <a:t>&gt;4.5.0)</a:t>
            </a:r>
            <a:endParaRPr lang="en-US" sz="1333" dirty="0">
              <a:solidFill>
                <a:prstClr val="white"/>
              </a:solidFill>
              <a:latin typeface="Intel Clear"/>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3131" y="1570037"/>
            <a:ext cx="1862619" cy="690411"/>
          </a:xfrm>
          <a:prstGeom prst="rect">
            <a:avLst/>
          </a:prstGeom>
        </p:spPr>
      </p:pic>
      <p:sp>
        <p:nvSpPr>
          <p:cNvPr id="12" name="Rectangle 11"/>
          <p:cNvSpPr/>
          <p:nvPr/>
        </p:nvSpPr>
        <p:spPr>
          <a:xfrm>
            <a:off x="825293" y="2647570"/>
            <a:ext cx="2438297" cy="686561"/>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33" dirty="0">
                <a:solidFill>
                  <a:prstClr val="white"/>
                </a:solidFill>
                <a:latin typeface="Intel Clear"/>
              </a:rPr>
              <a:t>&gt;&gt;./configure.sh</a:t>
            </a:r>
            <a:endParaRPr lang="en-US" sz="2133" dirty="0">
              <a:solidFill>
                <a:prstClr val="white"/>
              </a:solidFill>
              <a:latin typeface="Intel Clear"/>
            </a:endParaRPr>
          </a:p>
        </p:txBody>
      </p:sp>
      <p:sp>
        <p:nvSpPr>
          <p:cNvPr id="8" name="TextBox 7"/>
          <p:cNvSpPr txBox="1"/>
          <p:nvPr/>
        </p:nvSpPr>
        <p:spPr>
          <a:xfrm>
            <a:off x="3697763" y="2796171"/>
            <a:ext cx="8404928" cy="389357"/>
          </a:xfrm>
          <a:prstGeom prst="rect">
            <a:avLst/>
          </a:prstGeom>
          <a:effectLst>
            <a:glow>
              <a:schemeClr val="accent6"/>
            </a:glow>
          </a:effectLst>
        </p:spPr>
        <p:txBody>
          <a:bodyPr vert="horz" wrap="square" lIns="0" tIns="0" rIns="0" bIns="0" rtlCol="0" anchor="t" anchorCtr="0">
            <a:noAutofit/>
          </a:bodyPr>
          <a:lstStyle/>
          <a:p>
            <a:pPr defTabSz="609585">
              <a:spcBef>
                <a:spcPct val="0"/>
              </a:spcBef>
            </a:pPr>
            <a:r>
              <a:rPr lang="en-GB" sz="2133" dirty="0">
                <a:solidFill>
                  <a:srgbClr val="344C5E"/>
                </a:solidFill>
                <a:latin typeface="Intel Clear"/>
              </a:rPr>
              <a:t>“</a:t>
            </a:r>
            <a:r>
              <a:rPr lang="en-GB" sz="1867" dirty="0">
                <a:solidFill>
                  <a:srgbClr val="344C5E"/>
                </a:solidFill>
                <a:latin typeface="Intel Clear"/>
              </a:rPr>
              <a:t>Do you wish to build </a:t>
            </a:r>
            <a:r>
              <a:rPr lang="en-GB" sz="1867" dirty="0" err="1">
                <a:solidFill>
                  <a:srgbClr val="344C5E"/>
                </a:solidFill>
                <a:latin typeface="Intel Clear"/>
              </a:rPr>
              <a:t>TensorFlow</a:t>
            </a:r>
            <a:r>
              <a:rPr lang="en-GB" sz="1867" dirty="0">
                <a:solidFill>
                  <a:srgbClr val="344C5E"/>
                </a:solidFill>
                <a:latin typeface="Intel Clear"/>
              </a:rPr>
              <a:t> with XYZ support [y/N]”</a:t>
            </a:r>
          </a:p>
        </p:txBody>
      </p:sp>
      <p:sp>
        <p:nvSpPr>
          <p:cNvPr id="18" name="Right Arrow 17"/>
          <p:cNvSpPr/>
          <p:nvPr/>
        </p:nvSpPr>
        <p:spPr>
          <a:xfrm rot="5400000">
            <a:off x="1869888" y="3098643"/>
            <a:ext cx="358171" cy="9514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19" name="Rectangle 18"/>
          <p:cNvSpPr/>
          <p:nvPr/>
        </p:nvSpPr>
        <p:spPr>
          <a:xfrm>
            <a:off x="3600660" y="1698384"/>
            <a:ext cx="6490879" cy="420564"/>
          </a:xfrm>
          <a:prstGeom prst="rect">
            <a:avLst/>
          </a:prstGeom>
        </p:spPr>
        <p:txBody>
          <a:bodyPr wrap="none">
            <a:spAutoFit/>
          </a:bodyPr>
          <a:lstStyle/>
          <a:p>
            <a:pPr defTabSz="609585"/>
            <a:r>
              <a:rPr lang="en-US" sz="2133" u="sng" dirty="0" err="1">
                <a:solidFill>
                  <a:srgbClr val="D06930"/>
                </a:solidFill>
                <a:latin typeface="Intel Clear"/>
              </a:rPr>
              <a:t>git</a:t>
            </a:r>
            <a:r>
              <a:rPr lang="en-US" sz="2133" u="sng" dirty="0">
                <a:solidFill>
                  <a:srgbClr val="D06930"/>
                </a:solidFill>
                <a:latin typeface="Intel Clear"/>
              </a:rPr>
              <a:t> clone </a:t>
            </a:r>
            <a:r>
              <a:rPr lang="en-US" sz="2133" u="sng" dirty="0">
                <a:solidFill>
                  <a:srgbClr val="D06930"/>
                </a:solidFill>
                <a:latin typeface="Intel Clear"/>
                <a:hlinkClick r:id="rId4"/>
              </a:rPr>
              <a:t>https</a:t>
            </a:r>
            <a:r>
              <a:rPr lang="en-US" sz="2133" u="sng" dirty="0">
                <a:solidFill>
                  <a:srgbClr val="D06930"/>
                </a:solidFill>
                <a:latin typeface="Intel Clear"/>
              </a:rPr>
              <a:t>://github.com/tensorflow/tensorflow</a:t>
            </a:r>
          </a:p>
        </p:txBody>
      </p:sp>
      <p:sp>
        <p:nvSpPr>
          <p:cNvPr id="21" name="TextBox 20"/>
          <p:cNvSpPr txBox="1"/>
          <p:nvPr/>
        </p:nvSpPr>
        <p:spPr>
          <a:xfrm>
            <a:off x="3697764" y="3826106"/>
            <a:ext cx="7868457" cy="1163705"/>
          </a:xfrm>
          <a:prstGeom prst="rect">
            <a:avLst/>
          </a:prstGeom>
          <a:solidFill>
            <a:srgbClr val="344C5E"/>
          </a:solidFill>
          <a:effectLst>
            <a:glow>
              <a:schemeClr val="accent6"/>
            </a:glow>
          </a:effectLst>
        </p:spPr>
        <p:txBody>
          <a:bodyPr vert="horz" wrap="square" lIns="0" tIns="0" rIns="0" bIns="0" rtlCol="0" anchor="t" anchorCtr="0">
            <a:noAutofit/>
          </a:bodyPr>
          <a:lstStyle/>
          <a:p>
            <a:pPr defTabSz="609585">
              <a:spcBef>
                <a:spcPct val="0"/>
              </a:spcBef>
            </a:pPr>
            <a:r>
              <a:rPr lang="en-US" sz="1867" dirty="0">
                <a:solidFill>
                  <a:prstClr val="white">
                    <a:lumMod val="85000"/>
                  </a:prstClr>
                </a:solidFill>
                <a:latin typeface="Consolas" panose="020B0609020204030204" pitchFamily="49" charset="0"/>
              </a:rPr>
              <a:t>&gt;&gt;</a:t>
            </a:r>
            <a:r>
              <a:rPr lang="en-US" sz="1867" dirty="0" err="1">
                <a:solidFill>
                  <a:prstClr val="white">
                    <a:lumMod val="85000"/>
                  </a:prstClr>
                </a:solidFill>
                <a:latin typeface="Consolas" panose="020B0609020204030204" pitchFamily="49" charset="0"/>
              </a:rPr>
              <a:t>bazel</a:t>
            </a:r>
            <a:r>
              <a:rPr lang="en-US" sz="1867" dirty="0">
                <a:solidFill>
                  <a:prstClr val="white">
                    <a:lumMod val="85000"/>
                  </a:prstClr>
                </a:solidFill>
                <a:latin typeface="Consolas" panose="020B0609020204030204" pitchFamily="49" charset="0"/>
              </a:rPr>
              <a:t> build --</a:t>
            </a:r>
            <a:r>
              <a:rPr lang="en-US" sz="1867" dirty="0" err="1">
                <a:solidFill>
                  <a:prstClr val="white">
                    <a:lumMod val="85000"/>
                  </a:prstClr>
                </a:solidFill>
                <a:latin typeface="Consolas" panose="020B0609020204030204" pitchFamily="49" charset="0"/>
              </a:rPr>
              <a:t>config</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mkl</a:t>
            </a:r>
            <a:r>
              <a:rPr lang="en-US" sz="1867" dirty="0">
                <a:solidFill>
                  <a:prstClr val="white">
                    <a:lumMod val="85000"/>
                  </a:prstClr>
                </a:solidFill>
                <a:latin typeface="Consolas" panose="020B0609020204030204" pitchFamily="49" charset="0"/>
              </a:rPr>
              <a:t> --</a:t>
            </a:r>
            <a:r>
              <a:rPr lang="en-US" sz="1867" dirty="0" err="1">
                <a:solidFill>
                  <a:prstClr val="white">
                    <a:lumMod val="85000"/>
                  </a:prstClr>
                </a:solidFill>
                <a:latin typeface="Consolas" panose="020B0609020204030204" pitchFamily="49" charset="0"/>
              </a:rPr>
              <a:t>copt</a:t>
            </a:r>
            <a:r>
              <a:rPr lang="en-US" sz="1867" dirty="0">
                <a:solidFill>
                  <a:prstClr val="white">
                    <a:lumMod val="85000"/>
                  </a:prstClr>
                </a:solidFill>
                <a:latin typeface="Consolas" panose="020B0609020204030204" pitchFamily="49" charset="0"/>
              </a:rPr>
              <a:t>=“-DEIGEN_USE_VML” …</a:t>
            </a:r>
          </a:p>
          <a:p>
            <a:pPr defTabSz="609585"/>
            <a:endParaRPr lang="en-US" sz="1867" dirty="0">
              <a:solidFill>
                <a:prstClr val="white">
                  <a:lumMod val="85000"/>
                </a:prstClr>
              </a:solidFill>
              <a:latin typeface="Intel Clear"/>
            </a:endParaRPr>
          </a:p>
          <a:p>
            <a:pPr defTabSz="609585"/>
            <a:r>
              <a:rPr lang="en-US" sz="1867" dirty="0">
                <a:solidFill>
                  <a:prstClr val="white">
                    <a:lumMod val="85000"/>
                  </a:prstClr>
                </a:solidFill>
                <a:latin typeface="Consolas" panose="020B0609020204030204" pitchFamily="49" charset="0"/>
              </a:rPr>
              <a:t>&gt;&gt;</a:t>
            </a:r>
            <a:r>
              <a:rPr lang="en-US" sz="1867" dirty="0" err="1">
                <a:solidFill>
                  <a:prstClr val="white">
                    <a:lumMod val="85000"/>
                  </a:prstClr>
                </a:solidFill>
                <a:latin typeface="Consolas" panose="020B0609020204030204" pitchFamily="49" charset="0"/>
              </a:rPr>
              <a:t>bazel</a:t>
            </a:r>
            <a:r>
              <a:rPr lang="en-US" sz="1867" dirty="0">
                <a:solidFill>
                  <a:prstClr val="white">
                    <a:lumMod val="85000"/>
                  </a:prstClr>
                </a:solidFill>
                <a:latin typeface="Consolas" panose="020B0609020204030204" pitchFamily="49" charset="0"/>
              </a:rPr>
              <a:t>-bin/</a:t>
            </a:r>
            <a:r>
              <a:rPr lang="en-US" sz="1867" dirty="0" err="1">
                <a:solidFill>
                  <a:prstClr val="white">
                    <a:lumMod val="85000"/>
                  </a:prstClr>
                </a:solidFill>
                <a:latin typeface="Consolas" panose="020B0609020204030204" pitchFamily="49" charset="0"/>
              </a:rPr>
              <a:t>tensorflow</a:t>
            </a:r>
            <a:r>
              <a:rPr lang="en-US" sz="1867" dirty="0">
                <a:solidFill>
                  <a:prstClr val="white">
                    <a:lumMod val="85000"/>
                  </a:prstClr>
                </a:solidFill>
                <a:latin typeface="Consolas" panose="020B0609020204030204" pitchFamily="49" charset="0"/>
              </a:rPr>
              <a:t>/tools/</a:t>
            </a:r>
            <a:r>
              <a:rPr lang="en-US" sz="1867" dirty="0" err="1">
                <a:solidFill>
                  <a:prstClr val="white">
                    <a:lumMod val="85000"/>
                  </a:prstClr>
                </a:solidFill>
                <a:latin typeface="Consolas" panose="020B0609020204030204" pitchFamily="49" charset="0"/>
              </a:rPr>
              <a:t>pip_package</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build_pip_package</a:t>
            </a:r>
            <a:r>
              <a:rPr lang="en-US" sz="1867" dirty="0">
                <a:solidFill>
                  <a:prstClr val="white">
                    <a:lumMod val="85000"/>
                  </a:prstClr>
                </a:solidFill>
                <a:latin typeface="Consolas" panose="020B0609020204030204" pitchFamily="49" charset="0"/>
              </a:rPr>
              <a:t> /</a:t>
            </a:r>
            <a:r>
              <a:rPr lang="en-US" sz="1867" dirty="0" err="1">
                <a:solidFill>
                  <a:prstClr val="white">
                    <a:lumMod val="85000"/>
                  </a:prstClr>
                </a:solidFill>
                <a:latin typeface="Consolas" panose="020B0609020204030204" pitchFamily="49" charset="0"/>
              </a:rPr>
              <a:t>tmp</a:t>
            </a:r>
            <a:r>
              <a:rPr lang="en-US" sz="1867" dirty="0">
                <a:solidFill>
                  <a:prstClr val="white">
                    <a:lumMod val="85000"/>
                  </a:prstClr>
                </a:solidFill>
                <a:latin typeface="Consolas" panose="020B0609020204030204" pitchFamily="49" charset="0"/>
              </a:rPr>
              <a:t>/</a:t>
            </a:r>
            <a:r>
              <a:rPr lang="en-US" sz="1867" dirty="0" err="1">
                <a:solidFill>
                  <a:prstClr val="white">
                    <a:lumMod val="85000"/>
                  </a:prstClr>
                </a:solidFill>
                <a:latin typeface="Consolas" panose="020B0609020204030204" pitchFamily="49" charset="0"/>
              </a:rPr>
              <a:t>tensorflow_pkg</a:t>
            </a:r>
            <a:endParaRPr lang="en-US" sz="1867" dirty="0">
              <a:solidFill>
                <a:prstClr val="white">
                  <a:lumMod val="85000"/>
                </a:prstClr>
              </a:solidFill>
              <a:latin typeface="Consolas" panose="020B0609020204030204" pitchFamily="49" charset="0"/>
            </a:endParaRPr>
          </a:p>
          <a:p>
            <a:pPr defTabSz="609585">
              <a:spcBef>
                <a:spcPct val="0"/>
              </a:spcBef>
            </a:pPr>
            <a:endParaRPr lang="en-GB" sz="1867" dirty="0">
              <a:solidFill>
                <a:prstClr val="white">
                  <a:lumMod val="85000"/>
                </a:prstClr>
              </a:solidFill>
              <a:latin typeface="Consolas" panose="020B0609020204030204" pitchFamily="49" charset="0"/>
            </a:endParaRPr>
          </a:p>
          <a:p>
            <a:pPr defTabSz="609585">
              <a:spcBef>
                <a:spcPct val="0"/>
              </a:spcBef>
            </a:pPr>
            <a:endParaRPr lang="en-US" sz="1867" dirty="0">
              <a:solidFill>
                <a:prstClr val="white">
                  <a:lumMod val="85000"/>
                </a:prstClr>
              </a:solidFill>
              <a:latin typeface="Consolas" panose="020B0609020204030204" pitchFamily="49" charset="0"/>
            </a:endParaRPr>
          </a:p>
        </p:txBody>
      </p:sp>
      <p:sp>
        <p:nvSpPr>
          <p:cNvPr id="9" name="Right Brace 8"/>
          <p:cNvSpPr/>
          <p:nvPr/>
        </p:nvSpPr>
        <p:spPr>
          <a:xfrm rot="5400000">
            <a:off x="6097346" y="-376162"/>
            <a:ext cx="170223" cy="11149947"/>
          </a:xfrm>
          <a:prstGeom prst="righ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25" name="Right Arrow 24"/>
          <p:cNvSpPr/>
          <p:nvPr/>
        </p:nvSpPr>
        <p:spPr>
          <a:xfrm rot="5400000">
            <a:off x="1869888" y="1919011"/>
            <a:ext cx="358171" cy="9514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26" name="Rectangle 25"/>
          <p:cNvSpPr/>
          <p:nvPr/>
        </p:nvSpPr>
        <p:spPr>
          <a:xfrm>
            <a:off x="825293" y="5407814"/>
            <a:ext cx="2438297" cy="68656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33" dirty="0">
                <a:solidFill>
                  <a:prstClr val="white"/>
                </a:solidFill>
                <a:latin typeface="Intel Clear"/>
              </a:rPr>
              <a:t>TF Wheel</a:t>
            </a:r>
            <a:endParaRPr lang="en-US" sz="2133" dirty="0">
              <a:solidFill>
                <a:prstClr val="white"/>
              </a:solidFill>
              <a:latin typeface="Intel Clear"/>
            </a:endParaRPr>
          </a:p>
        </p:txBody>
      </p:sp>
      <p:sp>
        <p:nvSpPr>
          <p:cNvPr id="11" name="Rectangle 10"/>
          <p:cNvSpPr/>
          <p:nvPr/>
        </p:nvSpPr>
        <p:spPr>
          <a:xfrm>
            <a:off x="3697762" y="5514907"/>
            <a:ext cx="7868457" cy="379656"/>
          </a:xfrm>
          <a:prstGeom prst="rect">
            <a:avLst/>
          </a:prstGeom>
          <a:solidFill>
            <a:srgbClr val="344C5E"/>
          </a:solidFill>
        </p:spPr>
        <p:txBody>
          <a:bodyPr wrap="square">
            <a:spAutoFit/>
          </a:bodyPr>
          <a:lstStyle/>
          <a:p>
            <a:pPr defTabSz="609585"/>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&gt;&gt;pip install --upgrade /</a:t>
            </a:r>
            <a:r>
              <a:rPr lang="en-US" sz="1867" dirty="0" err="1">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tmp</a:t>
            </a:r>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a:t>
            </a:r>
            <a:r>
              <a:rPr lang="en-US" sz="1867" dirty="0" err="1">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tensorflow_pkg</a:t>
            </a:r>
            <a:r>
              <a:rPr lang="en-US" sz="1867" dirty="0">
                <a:solidFill>
                  <a:prstClr val="white">
                    <a:lumMod val="85000"/>
                  </a:prstClr>
                </a:solidFill>
                <a:latin typeface="Consolas" panose="020B0609020204030204" pitchFamily="49" charset="0"/>
                <a:ea typeface="Calibri" panose="020F0502020204030204" pitchFamily="34" charset="0"/>
                <a:cs typeface="Times New Roman" panose="02020603050405020304" pitchFamily="18" charset="0"/>
              </a:rPr>
              <a:t>/&lt;wheel name&gt;</a:t>
            </a:r>
            <a:endParaRPr lang="en-US" sz="1867" dirty="0">
              <a:solidFill>
                <a:prstClr val="white">
                  <a:lumMod val="85000"/>
                </a:prstClr>
              </a:solidFill>
              <a:latin typeface="Consolas" panose="020B0609020204030204" pitchFamily="49" charset="0"/>
            </a:endParaRPr>
          </a:p>
        </p:txBody>
      </p:sp>
      <p:sp>
        <p:nvSpPr>
          <p:cNvPr id="2" name="TextBox 1">
            <a:extLst>
              <a:ext uri="{FF2B5EF4-FFF2-40B4-BE49-F238E27FC236}">
                <a16:creationId xmlns:a16="http://schemas.microsoft.com/office/drawing/2014/main" id="{CFFD6682-2C5C-564C-97B2-4DEBC8E9B194}"/>
              </a:ext>
            </a:extLst>
          </p:cNvPr>
          <p:cNvSpPr txBox="1"/>
          <p:nvPr/>
        </p:nvSpPr>
        <p:spPr>
          <a:xfrm>
            <a:off x="940904" y="6612835"/>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
        <p:nvSpPr>
          <p:cNvPr id="6" name="TextBox 5">
            <a:extLst>
              <a:ext uri="{FF2B5EF4-FFF2-40B4-BE49-F238E27FC236}">
                <a16:creationId xmlns:a16="http://schemas.microsoft.com/office/drawing/2014/main" id="{4B35510B-BDD4-584E-9E2B-3633B7839616}"/>
              </a:ext>
            </a:extLst>
          </p:cNvPr>
          <p:cNvSpPr txBox="1"/>
          <p:nvPr/>
        </p:nvSpPr>
        <p:spPr>
          <a:xfrm>
            <a:off x="344557" y="6334539"/>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Tree>
    <p:extLst>
      <p:ext uri="{BB962C8B-B14F-4D97-AF65-F5344CB8AC3E}">
        <p14:creationId xmlns:p14="http://schemas.microsoft.com/office/powerpoint/2010/main" val="26421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8537" y="990918"/>
            <a:ext cx="5860684" cy="3237028"/>
          </a:xfrm>
          <a:prstGeom prst="rect">
            <a:avLst/>
          </a:prstGeom>
        </p:spPr>
      </p:pic>
      <p:sp>
        <p:nvSpPr>
          <p:cNvPr id="4" name="Titel 3"/>
          <p:cNvSpPr>
            <a:spLocks noGrp="1"/>
          </p:cNvSpPr>
          <p:nvPr>
            <p:ph type="title"/>
          </p:nvPr>
        </p:nvSpPr>
        <p:spPr/>
        <p:txBody>
          <a:bodyPr/>
          <a:lstStyle/>
          <a:p>
            <a:r>
              <a:rPr lang="en-US" sz="4800" dirty="0">
                <a:latin typeface="Intel Clear Pro" panose="020B0804020202060201" pitchFamily="34" charset="0"/>
                <a:ea typeface="Intel Clear Pro" panose="020B0804020202060201" pitchFamily="34" charset="0"/>
                <a:cs typeface="Intel Clear Pro" panose="020B0804020202060201" pitchFamily="34" charset="0"/>
              </a:rPr>
              <a:t>get a prepacked wheel </a:t>
            </a:r>
            <a:endParaRPr lang="de-DE" sz="4800"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4" name="Rectangle 13"/>
          <p:cNvSpPr/>
          <p:nvPr/>
        </p:nvSpPr>
        <p:spPr>
          <a:xfrm>
            <a:off x="458547" y="1229665"/>
            <a:ext cx="10922467" cy="461665"/>
          </a:xfrm>
          <a:prstGeom prst="rect">
            <a:avLst/>
          </a:prstGeom>
        </p:spPr>
        <p:txBody>
          <a:bodyPr wrap="square">
            <a:spAutoFit/>
          </a:bodyPr>
          <a:lstStyle/>
          <a:p>
            <a:pPr defTabSz="609585"/>
            <a:r>
              <a:rPr lang="en-US" sz="2400" dirty="0">
                <a:solidFill>
                  <a:srgbClr val="009CDA">
                    <a:lumMod val="50000"/>
                  </a:srgbClr>
                </a:solidFill>
                <a:latin typeface="Intel Clear"/>
              </a:rPr>
              <a:t>Use a pre-packed wheel </a:t>
            </a:r>
            <a:endParaRPr lang="de-DE" sz="2400" dirty="0">
              <a:solidFill>
                <a:srgbClr val="009CDA">
                  <a:lumMod val="50000"/>
                </a:srgbClr>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2" name="Rectangle 11"/>
          <p:cNvSpPr/>
          <p:nvPr/>
        </p:nvSpPr>
        <p:spPr>
          <a:xfrm>
            <a:off x="458548" y="2609432"/>
            <a:ext cx="5067685" cy="1077026"/>
          </a:xfrm>
          <a:prstGeom prst="rect">
            <a:avLst/>
          </a:prstGeom>
        </p:spPr>
        <p:txBody>
          <a:bodyPr wrap="square">
            <a:spAutoFit/>
          </a:bodyPr>
          <a:lstStyle/>
          <a:p>
            <a:pPr defTabSz="609585"/>
            <a:r>
              <a:rPr lang="en-US" sz="2133" dirty="0">
                <a:solidFill>
                  <a:srgbClr val="FFA400">
                    <a:lumMod val="50000"/>
                  </a:srgbClr>
                </a:solidFill>
                <a:latin typeface="Intel Clear"/>
                <a:hlinkClick r:id="rId4"/>
              </a:rPr>
              <a:t>https://software.intel.com/en-us/articles/intel-optimized-tensorflow-wheel-now-available</a:t>
            </a:r>
            <a:endParaRPr lang="en-US" sz="2133" dirty="0">
              <a:solidFill>
                <a:srgbClr val="FFA400">
                  <a:lumMod val="50000"/>
                </a:srgbClr>
              </a:solidFill>
              <a:latin typeface="Intel Clear"/>
            </a:endParaRPr>
          </a:p>
        </p:txBody>
      </p:sp>
      <p:sp>
        <p:nvSpPr>
          <p:cNvPr id="11" name="TextBox 10">
            <a:extLst>
              <a:ext uri="{FF2B5EF4-FFF2-40B4-BE49-F238E27FC236}">
                <a16:creationId xmlns:a16="http://schemas.microsoft.com/office/drawing/2014/main" id="{FE56AC51-F013-457A-85F7-A4AEED0BA670}"/>
              </a:ext>
            </a:extLst>
          </p:cNvPr>
          <p:cNvSpPr txBox="1"/>
          <p:nvPr/>
        </p:nvSpPr>
        <p:spPr>
          <a:xfrm>
            <a:off x="375899" y="5090251"/>
            <a:ext cx="11400453" cy="577172"/>
          </a:xfrm>
          <a:prstGeom prst="rect">
            <a:avLst/>
          </a:prstGeom>
          <a:solidFill>
            <a:srgbClr val="344C5E"/>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t" anchorCtr="0">
            <a:noAutofit/>
          </a:bodyPr>
          <a:lstStyle/>
          <a:p>
            <a:pPr fontAlgn="t"/>
            <a:r>
              <a:rPr lang="en-GB" sz="2000" b="0" i="0" dirty="0">
                <a:solidFill>
                  <a:schemeClr val="bg1">
                    <a:lumMod val="85000"/>
                  </a:schemeClr>
                </a:solidFill>
                <a:effectLst/>
                <a:latin typeface="Consolas" panose="020B0609020204030204" pitchFamily="49" charset="0"/>
              </a:rPr>
              <a:t> $ </a:t>
            </a:r>
            <a:r>
              <a:rPr lang="en-GB" sz="2000" b="0" i="0" dirty="0" err="1">
                <a:solidFill>
                  <a:schemeClr val="bg1">
                    <a:lumMod val="85000"/>
                  </a:schemeClr>
                </a:solidFill>
                <a:effectLst/>
                <a:latin typeface="Consolas" panose="020B0609020204030204" pitchFamily="49" charset="0"/>
              </a:rPr>
              <a:t>conda</a:t>
            </a:r>
            <a:r>
              <a:rPr lang="en-GB" sz="2000" b="0" i="0" dirty="0">
                <a:solidFill>
                  <a:schemeClr val="bg1">
                    <a:lumMod val="85000"/>
                  </a:schemeClr>
                </a:solidFill>
                <a:effectLst/>
                <a:latin typeface="Consolas" panose="020B0609020204030204" pitchFamily="49" charset="0"/>
              </a:rPr>
              <a:t> install </a:t>
            </a:r>
            <a:r>
              <a:rPr lang="en-GB" sz="2000" b="0" i="0" dirty="0" err="1">
                <a:solidFill>
                  <a:schemeClr val="bg1">
                    <a:lumMod val="85000"/>
                  </a:schemeClr>
                </a:solidFill>
                <a:effectLst/>
                <a:latin typeface="Consolas" panose="020B0609020204030204" pitchFamily="49" charset="0"/>
              </a:rPr>
              <a:t>tensorflow-mkl</a:t>
            </a:r>
            <a:endParaRPr lang="en-GB" sz="2000" b="0" i="0" dirty="0">
              <a:solidFill>
                <a:schemeClr val="bg1">
                  <a:lumMod val="8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D1B786E4-966B-49A6-8117-90D720D68A15}"/>
              </a:ext>
            </a:extLst>
          </p:cNvPr>
          <p:cNvSpPr>
            <a:spLocks noChangeArrowheads="1"/>
          </p:cNvSpPr>
          <p:nvPr/>
        </p:nvSpPr>
        <p:spPr bwMode="auto">
          <a:xfrm>
            <a:off x="0" y="90100"/>
            <a:ext cx="65" cy="2769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336D2436-0EB3-4446-BED7-23C97B50DAAF}"/>
              </a:ext>
            </a:extLst>
          </p:cNvPr>
          <p:cNvSpPr txBox="1"/>
          <p:nvPr/>
        </p:nvSpPr>
        <p:spPr>
          <a:xfrm>
            <a:off x="375899" y="5563337"/>
            <a:ext cx="11400453" cy="498098"/>
          </a:xfrm>
          <a:prstGeom prst="rect">
            <a:avLst/>
          </a:prstGeom>
          <a:solidFill>
            <a:srgbClr val="344C5E"/>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rtlCol="0" anchor="t" anchorCtr="0">
            <a:noAutofit/>
          </a:bodyPr>
          <a:lstStyle/>
          <a:p>
            <a:pPr fontAlgn="t"/>
            <a:r>
              <a:rPr lang="en-GB" sz="2000" b="0" i="0" dirty="0">
                <a:solidFill>
                  <a:schemeClr val="bg1">
                    <a:lumMod val="85000"/>
                  </a:schemeClr>
                </a:solidFill>
                <a:effectLst/>
                <a:latin typeface="Consolas" panose="020B0609020204030204" pitchFamily="49" charset="0"/>
              </a:rPr>
              <a:t> $ pip install intel-</a:t>
            </a:r>
            <a:r>
              <a:rPr lang="en-GB" sz="2000" b="0" i="0" dirty="0" err="1">
                <a:solidFill>
                  <a:schemeClr val="bg1">
                    <a:lumMod val="85000"/>
                  </a:schemeClr>
                </a:solidFill>
                <a:effectLst/>
                <a:latin typeface="Consolas" panose="020B0609020204030204" pitchFamily="49" charset="0"/>
              </a:rPr>
              <a:t>tensorflow</a:t>
            </a:r>
            <a:endParaRPr lang="en-GB" sz="2000" b="0" i="0" dirty="0">
              <a:solidFill>
                <a:schemeClr val="bg1">
                  <a:lumMod val="85000"/>
                </a:schemeClr>
              </a:solidFill>
              <a:effectLst/>
              <a:latin typeface="Consolas" panose="020B0609020204030204" pitchFamily="49" charset="0"/>
            </a:endParaRPr>
          </a:p>
        </p:txBody>
      </p:sp>
    </p:spTree>
    <p:extLst>
      <p:ext uri="{BB962C8B-B14F-4D97-AF65-F5344CB8AC3E}">
        <p14:creationId xmlns:p14="http://schemas.microsoft.com/office/powerpoint/2010/main" val="42122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181016"/>
            <a:ext cx="9262871" cy="6045159"/>
          </a:xfrm>
          <a:prstGeom prst="rect">
            <a:avLst/>
          </a:prstGeom>
        </p:spPr>
      </p:pic>
    </p:spTree>
    <p:extLst>
      <p:ext uri="{BB962C8B-B14F-4D97-AF65-F5344CB8AC3E}">
        <p14:creationId xmlns:p14="http://schemas.microsoft.com/office/powerpoint/2010/main" val="342792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4449"/>
            <a:ext cx="10972800" cy="988747"/>
          </a:xfrm>
        </p:spPr>
        <p:txBody>
          <a:bodyPr/>
          <a:lstStyle/>
          <a:p>
            <a:r>
              <a:rPr lang="en-US" dirty="0"/>
              <a:t>Relative Performance and Memory Usage</a:t>
            </a:r>
          </a:p>
        </p:txBody>
      </p:sp>
      <p:grpSp>
        <p:nvGrpSpPr>
          <p:cNvPr id="6" name="Group 5">
            <a:extLst>
              <a:ext uri="{FF2B5EF4-FFF2-40B4-BE49-F238E27FC236}">
                <a16:creationId xmlns:a16="http://schemas.microsoft.com/office/drawing/2014/main" id="{13E6B69E-A9DE-4764-A438-4FDF75C2057B}"/>
              </a:ext>
            </a:extLst>
          </p:cNvPr>
          <p:cNvGrpSpPr/>
          <p:nvPr/>
        </p:nvGrpSpPr>
        <p:grpSpPr>
          <a:xfrm>
            <a:off x="453030" y="1112148"/>
            <a:ext cx="11285943" cy="2195032"/>
            <a:chOff x="118707" y="1671504"/>
            <a:chExt cx="11954590" cy="2743202"/>
          </a:xfrm>
        </p:grpSpPr>
        <p:graphicFrame>
          <p:nvGraphicFramePr>
            <p:cNvPr id="8" name="Chart 7">
              <a:extLst>
                <a:ext uri="{FF2B5EF4-FFF2-40B4-BE49-F238E27FC236}">
                  <a16:creationId xmlns:a16="http://schemas.microsoft.com/office/drawing/2014/main" id="{5716A145-8D72-4B23-A99D-4F083220DC10}"/>
                </a:ext>
              </a:extLst>
            </p:cNvPr>
            <p:cNvGraphicFramePr>
              <a:graphicFrameLocks/>
            </p:cNvGraphicFramePr>
            <p:nvPr/>
          </p:nvGraphicFramePr>
          <p:xfrm>
            <a:off x="118707" y="1671504"/>
            <a:ext cx="40506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C05287D-47F3-456E-954A-BB7032F03DE9}"/>
                </a:ext>
              </a:extLst>
            </p:cNvPr>
            <p:cNvGraphicFramePr>
              <a:graphicFrameLocks/>
            </p:cNvGraphicFramePr>
            <p:nvPr/>
          </p:nvGraphicFramePr>
          <p:xfrm>
            <a:off x="4261606" y="1671506"/>
            <a:ext cx="382538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729673EA-9E2F-4B12-BFD8-02BC2BF19180}"/>
                </a:ext>
              </a:extLst>
            </p:cNvPr>
            <p:cNvGraphicFramePr>
              <a:graphicFrameLocks/>
            </p:cNvGraphicFramePr>
            <p:nvPr/>
          </p:nvGraphicFramePr>
          <p:xfrm>
            <a:off x="8170882" y="1671506"/>
            <a:ext cx="3902415" cy="27432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1" name="Chart 10">
            <a:extLst>
              <a:ext uri="{FF2B5EF4-FFF2-40B4-BE49-F238E27FC236}">
                <a16:creationId xmlns:a16="http://schemas.microsoft.com/office/drawing/2014/main" id="{661FB658-32D4-4475-A1EC-14F86E4213C9}"/>
              </a:ext>
            </a:extLst>
          </p:cNvPr>
          <p:cNvGraphicFramePr>
            <a:graphicFrameLocks/>
          </p:cNvGraphicFramePr>
          <p:nvPr/>
        </p:nvGraphicFramePr>
        <p:xfrm>
          <a:off x="453029" y="3403600"/>
          <a:ext cx="9047744" cy="2955925"/>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86BF1C49-54C5-4DBE-AFAF-A73B9334A9F1}"/>
              </a:ext>
            </a:extLst>
          </p:cNvPr>
          <p:cNvSpPr txBox="1"/>
          <p:nvPr/>
        </p:nvSpPr>
        <p:spPr>
          <a:xfrm>
            <a:off x="9621520" y="3429000"/>
            <a:ext cx="2117451" cy="1128835"/>
          </a:xfrm>
          <a:prstGeom prst="rect">
            <a:avLst/>
          </a:prstGeom>
          <a:noFill/>
        </p:spPr>
        <p:txBody>
          <a:bodyPr vert="horz" wrap="squar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HPE BL460c Gen8</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1S x E5-2670</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128 MB RAM</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Data sets and kernel sources on NFS</a:t>
            </a:r>
          </a:p>
        </p:txBody>
      </p:sp>
    </p:spTree>
    <p:custDataLst>
      <p:tags r:id="rId1"/>
    </p:custDataLst>
    <p:extLst>
      <p:ext uri="{BB962C8B-B14F-4D97-AF65-F5344CB8AC3E}">
        <p14:creationId xmlns:p14="http://schemas.microsoft.com/office/powerpoint/2010/main" val="2658674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40ae2131-711b-49e0-8ca5-b1fd6f415795"/>
</p:tagLst>
</file>

<file path=ppt/theme/theme1.xml><?xml version="1.0" encoding="utf-8"?>
<a:theme xmlns:a="http://schemas.openxmlformats.org/drawingml/2006/main" name="Office-Design">
  <a:themeElements>
    <a:clrScheme name="LRZ Farben 2018">
      <a:dk1>
        <a:srgbClr val="000000"/>
      </a:dk1>
      <a:lt1>
        <a:srgbClr val="FFFFFF"/>
      </a:lt1>
      <a:dk2>
        <a:srgbClr val="6991B9"/>
      </a:dk2>
      <a:lt2>
        <a:srgbClr val="C5C5C5"/>
      </a:lt2>
      <a:accent1>
        <a:srgbClr val="6CADDF"/>
      </a:accent1>
      <a:accent2>
        <a:srgbClr val="2467AB"/>
      </a:accent2>
      <a:accent3>
        <a:srgbClr val="003474"/>
      </a:accent3>
      <a:accent4>
        <a:srgbClr val="969696"/>
      </a:accent4>
      <a:accent5>
        <a:srgbClr val="575756"/>
      </a:accent5>
      <a:accent6>
        <a:srgbClr val="FF9A00"/>
      </a:accent6>
      <a:hlink>
        <a:srgbClr val="D36464"/>
      </a:hlink>
      <a:folHlink>
        <a:srgbClr val="D37B76"/>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38100" cap="sq">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2818</Words>
  <Application>Microsoft Macintosh PowerPoint</Application>
  <PresentationFormat>Widescreen</PresentationFormat>
  <Paragraphs>454</Paragraphs>
  <Slides>32</Slides>
  <Notes>23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Arial</vt:lpstr>
      <vt:lpstr>Arial (Überschriften)</vt:lpstr>
      <vt:lpstr>Arial Black</vt:lpstr>
      <vt:lpstr>Calibri</vt:lpstr>
      <vt:lpstr>Century Gothic</vt:lpstr>
      <vt:lpstr>Consolas</vt:lpstr>
      <vt:lpstr>Intel Clear</vt:lpstr>
      <vt:lpstr>Intel Clear </vt:lpstr>
      <vt:lpstr>Intel Clear Light</vt:lpstr>
      <vt:lpstr>Intel Clear Pro</vt:lpstr>
      <vt:lpstr>Neo Sans Intel</vt:lpstr>
      <vt:lpstr>Wingdings</vt:lpstr>
      <vt:lpstr>Wingdings 3</vt:lpstr>
      <vt:lpstr>Office-Design</vt:lpstr>
      <vt:lpstr>PowerPoint Presentation</vt:lpstr>
      <vt:lpstr>Intel Optimized Tensorflow</vt:lpstr>
      <vt:lpstr>PowerPoint Presentation</vt:lpstr>
      <vt:lpstr>Deep learning Framework (optimizations by Intel)</vt:lpstr>
      <vt:lpstr>PowerPoint Presentation</vt:lpstr>
      <vt:lpstr>How TO Get it? </vt:lpstr>
      <vt:lpstr>get a prepacked wheel </vt:lpstr>
      <vt:lpstr>PowerPoint Presentation</vt:lpstr>
      <vt:lpstr>Relative Performance and Memory Usage</vt:lpstr>
      <vt:lpstr>PowerPoint Presentation</vt:lpstr>
      <vt:lpstr>PowerPoint Presentation</vt:lpstr>
      <vt:lpstr>CERN</vt:lpstr>
      <vt:lpstr>The Large Hadron Collider (LHC)</vt:lpstr>
      <vt:lpstr>The Higgs Boson</vt:lpstr>
      <vt:lpstr>PowerPoint Presentation</vt:lpstr>
      <vt:lpstr>Why? …Big Data</vt:lpstr>
      <vt:lpstr>From ridiculously difficult…</vt:lpstr>
      <vt:lpstr>HPC and AI convergence in HEP</vt:lpstr>
      <vt:lpstr>Monte Carlo Simulation</vt:lpstr>
      <vt:lpstr>3D convolutional GAN</vt:lpstr>
      <vt:lpstr>Physics results validation</vt:lpstr>
      <vt:lpstr>Multi-Node Scaling Performance</vt:lpstr>
      <vt:lpstr>PowerPoint Presentation</vt:lpstr>
      <vt:lpstr>PowerPoint Presentation</vt:lpstr>
      <vt:lpstr>HPAI = </vt:lpstr>
      <vt:lpstr>Requirements for AI on HPC</vt:lpstr>
      <vt:lpstr>Key Challenges</vt:lpstr>
      <vt:lpstr> Charliecloud containers in HPC</vt:lpstr>
      <vt:lpstr>Achieving High Performance AI on Secure HPC Systems</vt:lpstr>
      <vt:lpstr>Example Slurm script</vt:lpstr>
      <vt:lpstr>Distributed TensorFlow Results</vt:lpstr>
      <vt:lpstr>Future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Brayford, David</dc:creator>
  <cp:lastModifiedBy>David Brayford</cp:lastModifiedBy>
  <cp:revision>66</cp:revision>
  <dcterms:modified xsi:type="dcterms:W3CDTF">2019-06-16T09:07:09Z</dcterms:modified>
</cp:coreProperties>
</file>